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349" r:id="rId2"/>
    <p:sldId id="269" r:id="rId3"/>
    <p:sldId id="341" r:id="rId4"/>
    <p:sldId id="342" r:id="rId5"/>
    <p:sldId id="336" r:id="rId6"/>
    <p:sldId id="343" r:id="rId7"/>
    <p:sldId id="293" r:id="rId8"/>
    <p:sldId id="344" r:id="rId9"/>
    <p:sldId id="345" r:id="rId10"/>
    <p:sldId id="346" r:id="rId11"/>
    <p:sldId id="347" r:id="rId12"/>
    <p:sldId id="348" r:id="rId13"/>
    <p:sldId id="350" r:id="rId14"/>
    <p:sldId id="351" r:id="rId15"/>
    <p:sldId id="352" r:id="rId16"/>
    <p:sldId id="353" r:id="rId17"/>
    <p:sldId id="354" r:id="rId18"/>
    <p:sldId id="334" r:id="rId19"/>
    <p:sldId id="287" r:id="rId20"/>
    <p:sldId id="289" r:id="rId21"/>
    <p:sldId id="286" r:id="rId22"/>
    <p:sldId id="290" r:id="rId23"/>
    <p:sldId id="291" r:id="rId24"/>
    <p:sldId id="294" r:id="rId25"/>
    <p:sldId id="295" r:id="rId26"/>
    <p:sldId id="296" r:id="rId27"/>
    <p:sldId id="297" r:id="rId28"/>
    <p:sldId id="299" r:id="rId29"/>
    <p:sldId id="300" r:id="rId30"/>
    <p:sldId id="302" r:id="rId31"/>
    <p:sldId id="303" r:id="rId32"/>
    <p:sldId id="304" r:id="rId33"/>
    <p:sldId id="356" r:id="rId34"/>
    <p:sldId id="357" r:id="rId35"/>
    <p:sldId id="358" r:id="rId36"/>
    <p:sldId id="359" r:id="rId37"/>
    <p:sldId id="360" r:id="rId38"/>
    <p:sldId id="361" r:id="rId39"/>
    <p:sldId id="362" r:id="rId40"/>
    <p:sldId id="363" r:id="rId41"/>
    <p:sldId id="364" r:id="rId42"/>
    <p:sldId id="365" r:id="rId43"/>
    <p:sldId id="366" r:id="rId44"/>
    <p:sldId id="268" r:id="rId45"/>
    <p:sldId id="270" r:id="rId46"/>
    <p:sldId id="271" r:id="rId47"/>
    <p:sldId id="273" r:id="rId48"/>
    <p:sldId id="279" r:id="rId49"/>
    <p:sldId id="272" r:id="rId50"/>
    <p:sldId id="280" r:id="rId51"/>
    <p:sldId id="274" r:id="rId52"/>
    <p:sldId id="281" r:id="rId53"/>
    <p:sldId id="276" r:id="rId54"/>
    <p:sldId id="282" r:id="rId55"/>
    <p:sldId id="283" r:id="rId56"/>
    <p:sldId id="288" r:id="rId57"/>
    <p:sldId id="277" r:id="rId58"/>
    <p:sldId id="284" r:id="rId59"/>
    <p:sldId id="278" r:id="rId60"/>
    <p:sldId id="335" r:id="rId61"/>
    <p:sldId id="355" r:id="rId62"/>
    <p:sldId id="292" r:id="rId63"/>
    <p:sldId id="301" r:id="rId64"/>
    <p:sldId id="309" r:id="rId65"/>
    <p:sldId id="305" r:id="rId66"/>
    <p:sldId id="337" r:id="rId67"/>
    <p:sldId id="310" r:id="rId68"/>
    <p:sldId id="307" r:id="rId69"/>
    <p:sldId id="311" r:id="rId70"/>
    <p:sldId id="313" r:id="rId71"/>
    <p:sldId id="308" r:id="rId72"/>
    <p:sldId id="314" r:id="rId73"/>
    <p:sldId id="315" r:id="rId74"/>
    <p:sldId id="338" r:id="rId75"/>
    <p:sldId id="339" r:id="rId76"/>
    <p:sldId id="340" r:id="rId77"/>
    <p:sldId id="317" r:id="rId78"/>
    <p:sldId id="319" r:id="rId79"/>
    <p:sldId id="329" r:id="rId80"/>
    <p:sldId id="328" r:id="rId81"/>
    <p:sldId id="320" r:id="rId82"/>
    <p:sldId id="323" r:id="rId83"/>
    <p:sldId id="324" r:id="rId84"/>
    <p:sldId id="325" r:id="rId85"/>
    <p:sldId id="322" r:id="rId86"/>
    <p:sldId id="327" r:id="rId87"/>
    <p:sldId id="318" r:id="rId88"/>
    <p:sldId id="326" r:id="rId89"/>
    <p:sldId id="285" r:id="rId90"/>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AEA"/>
    <a:srgbClr val="6D6D6D"/>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71" autoAdjust="0"/>
    <p:restoredTop sz="95304" autoAdjust="0"/>
  </p:normalViewPr>
  <p:slideViewPr>
    <p:cSldViewPr>
      <p:cViewPr>
        <p:scale>
          <a:sx n="74" d="100"/>
          <a:sy n="74" d="100"/>
        </p:scale>
        <p:origin x="824" y="776"/>
      </p:cViewPr>
      <p:guideLst>
        <p:guide orient="horz" pos="1800"/>
        <p:guide pos="2880"/>
      </p:guideLst>
    </p:cSldViewPr>
  </p:slideViewPr>
  <p:outlineViewPr>
    <p:cViewPr>
      <p:scale>
        <a:sx n="33" d="100"/>
        <a:sy n="33" d="100"/>
      </p:scale>
      <p:origin x="0" y="42749"/>
    </p:cViewPr>
  </p:outlineViewPr>
  <p:notesTextViewPr>
    <p:cViewPr>
      <p:scale>
        <a:sx n="100" d="100"/>
        <a:sy n="100" d="100"/>
      </p:scale>
      <p:origin x="0" y="0"/>
    </p:cViewPr>
  </p:notesTextViewPr>
  <p:sorterViewPr>
    <p:cViewPr>
      <p:scale>
        <a:sx n="42" d="100"/>
        <a:sy n="42" d="100"/>
      </p:scale>
      <p:origin x="0" y="1723"/>
    </p:cViewPr>
  </p:sorterViewPr>
  <p:notesViewPr>
    <p:cSldViewPr>
      <p:cViewPr varScale="1">
        <p:scale>
          <a:sx n="42" d="100"/>
          <a:sy n="42" d="100"/>
        </p:scale>
        <p:origin x="-2242" y="-8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75E6F0-D3A0-4141-9D57-731905E0C315}" type="datetimeFigureOut">
              <a:rPr lang="en-IN" smtClean="0"/>
              <a:pPr/>
              <a:t>07/10/22</a:t>
            </a:fld>
            <a:endParaRPr lang="en-IN"/>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5C7F9D-A9F4-4281-B936-2FFE7AA075E9}"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5C7F9D-A9F4-4281-B936-2FFE7AA075E9}"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dirty="0"/>
              <a:t>In RNA, every nucleotide residue has an additional –OH group present at 2</a:t>
            </a:r>
            <a:r>
              <a:rPr lang="en-IN" i="1" dirty="0"/>
              <a:t>' -position in the ribose. </a:t>
            </a:r>
          </a:p>
          <a:p>
            <a:r>
              <a:rPr lang="en-IN" i="1" dirty="0"/>
              <a:t>Also, in RNA the </a:t>
            </a:r>
            <a:r>
              <a:rPr lang="en-IN" i="1" dirty="0" err="1"/>
              <a:t>uracil</a:t>
            </a:r>
            <a:r>
              <a:rPr lang="en-IN" i="1" dirty="0"/>
              <a:t> is found at the place of </a:t>
            </a:r>
            <a:r>
              <a:rPr lang="en-IN" dirty="0"/>
              <a:t>thymine (5-methyl </a:t>
            </a:r>
            <a:r>
              <a:rPr lang="en-IN" dirty="0" err="1"/>
              <a:t>uracil</a:t>
            </a:r>
            <a:r>
              <a:rPr lang="en-IN" dirty="0"/>
              <a:t>, another chemical name for thymine).</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44</a:t>
            </a:fld>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sz="1200" b="0" dirty="0">
                <a:solidFill>
                  <a:schemeClr val="tx1"/>
                </a:solidFill>
              </a:rPr>
              <a:t>S</a:t>
            </a:r>
            <a:r>
              <a:rPr lang="en-US" sz="1200" b="1" dirty="0">
                <a:solidFill>
                  <a:srgbClr val="FFFF00"/>
                </a:solidFill>
              </a:rPr>
              <a:t>table</a:t>
            </a:r>
            <a:r>
              <a:rPr lang="en-US" sz="1200" b="1" baseline="0" dirty="0">
                <a:solidFill>
                  <a:srgbClr val="FFFF00"/>
                </a:solidFill>
              </a:rPr>
              <a:t> = remain </a:t>
            </a:r>
            <a:r>
              <a:rPr lang="en-US" sz="1200" b="1" dirty="0"/>
              <a:t>same</a:t>
            </a:r>
            <a:r>
              <a:rPr lang="en-US" sz="1200" b="1" baseline="0" dirty="0"/>
              <a:t> = </a:t>
            </a:r>
            <a:r>
              <a:rPr lang="en-US" sz="1200" b="1" dirty="0"/>
              <a:t>fixed</a:t>
            </a:r>
            <a:r>
              <a:rPr lang="en-US" sz="1200" b="1" baseline="0" dirty="0">
                <a:solidFill>
                  <a:srgbClr val="FFFF00"/>
                </a:solidFill>
              </a:rPr>
              <a:t>  </a:t>
            </a:r>
            <a:r>
              <a:rPr lang="en-US" sz="1200" b="1" dirty="0">
                <a:solidFill>
                  <a:srgbClr val="FFFF00"/>
                </a:solidFill>
              </a:rPr>
              <a:t>(Constant)</a:t>
            </a:r>
            <a:endParaRPr lang="en-US"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65</a:t>
            </a:fld>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US" sz="1200" dirty="0"/>
              <a:t>In a diploid organism, p and q represent the frequency of allele </a:t>
            </a:r>
            <a:r>
              <a:rPr lang="en-US" sz="1200" i="1" dirty="0"/>
              <a:t>A and allele a. </a:t>
            </a:r>
          </a:p>
          <a:p>
            <a:pPr algn="just"/>
            <a:r>
              <a:rPr lang="en-US" sz="1200" dirty="0"/>
              <a:t>The </a:t>
            </a:r>
            <a:r>
              <a:rPr lang="en-US" sz="1200" b="1" dirty="0">
                <a:solidFill>
                  <a:srgbClr val="FFFF00"/>
                </a:solidFill>
              </a:rPr>
              <a:t>frequency of AA individuals</a:t>
            </a:r>
            <a:r>
              <a:rPr lang="en-US" sz="1200" dirty="0"/>
              <a:t> in a population is simply </a:t>
            </a:r>
            <a:r>
              <a:rPr lang="en-US" sz="1200" b="1" dirty="0">
                <a:solidFill>
                  <a:srgbClr val="FFFF00"/>
                </a:solidFill>
              </a:rPr>
              <a:t>p</a:t>
            </a:r>
            <a:r>
              <a:rPr lang="en-US" sz="1200" b="1" baseline="30000" dirty="0">
                <a:solidFill>
                  <a:srgbClr val="FFFF00"/>
                </a:solidFill>
              </a:rPr>
              <a:t>2</a:t>
            </a:r>
            <a:r>
              <a:rPr lang="en-US" sz="1200" dirty="0"/>
              <a:t>. i.e., </a:t>
            </a:r>
            <a:r>
              <a:rPr lang="en-US" sz="1100" i="1" dirty="0"/>
              <a:t>the probability that an allele A with a frequency of p appear on both the chromosomes of a diploid individual is simply the product of the probabilities. </a:t>
            </a:r>
            <a:endParaRPr lang="en-US" sz="1200" i="1" dirty="0"/>
          </a:p>
          <a:p>
            <a:pPr algn="just"/>
            <a:r>
              <a:rPr lang="en-US" sz="1200" dirty="0"/>
              <a:t>Similarly, of </a:t>
            </a:r>
            <a:r>
              <a:rPr lang="en-US" sz="1200" b="1" dirty="0" err="1">
                <a:solidFill>
                  <a:srgbClr val="FFFF00"/>
                </a:solidFill>
              </a:rPr>
              <a:t>aa</a:t>
            </a:r>
            <a:r>
              <a:rPr lang="en-US" sz="1200" dirty="0"/>
              <a:t> is </a:t>
            </a:r>
            <a:r>
              <a:rPr lang="en-US" sz="1200" b="1" dirty="0">
                <a:solidFill>
                  <a:srgbClr val="FFFF00"/>
                </a:solidFill>
              </a:rPr>
              <a:t>q</a:t>
            </a:r>
            <a:r>
              <a:rPr lang="en-US" sz="1200" b="1" baseline="30000" dirty="0">
                <a:solidFill>
                  <a:srgbClr val="FFFF00"/>
                </a:solidFill>
              </a:rPr>
              <a:t>2</a:t>
            </a:r>
            <a:r>
              <a:rPr lang="en-US" sz="1200" dirty="0"/>
              <a:t> and of </a:t>
            </a:r>
            <a:r>
              <a:rPr lang="en-US" sz="1200" b="1" dirty="0" err="1">
                <a:solidFill>
                  <a:srgbClr val="FFFF00"/>
                </a:solidFill>
              </a:rPr>
              <a:t>Aa</a:t>
            </a:r>
            <a:r>
              <a:rPr lang="en-US" sz="1200" dirty="0"/>
              <a:t> is </a:t>
            </a:r>
            <a:r>
              <a:rPr lang="en-US" sz="1200" b="1" dirty="0">
                <a:solidFill>
                  <a:srgbClr val="FFFF00"/>
                </a:solidFill>
              </a:rPr>
              <a:t>2pq</a:t>
            </a:r>
            <a:r>
              <a:rPr lang="en-US" sz="1200" dirty="0"/>
              <a:t>. </a:t>
            </a:r>
          </a:p>
          <a:p>
            <a:pPr algn="just"/>
            <a:r>
              <a:rPr lang="en-US" sz="1200" dirty="0"/>
              <a:t>Hence, </a:t>
            </a:r>
            <a:r>
              <a:rPr lang="en-US" sz="1200" b="1" dirty="0">
                <a:solidFill>
                  <a:srgbClr val="FFFF00"/>
                </a:solidFill>
              </a:rPr>
              <a:t>p</a:t>
            </a:r>
            <a:r>
              <a:rPr lang="en-US" sz="1200" b="1" baseline="30000" dirty="0">
                <a:solidFill>
                  <a:srgbClr val="FFFF00"/>
                </a:solidFill>
              </a:rPr>
              <a:t>2</a:t>
            </a:r>
            <a:r>
              <a:rPr lang="en-US" sz="1200" b="1" dirty="0">
                <a:solidFill>
                  <a:srgbClr val="FFFF00"/>
                </a:solidFill>
              </a:rPr>
              <a:t>+2pq+q</a:t>
            </a:r>
            <a:r>
              <a:rPr lang="en-US" sz="1200" b="1" baseline="30000" dirty="0">
                <a:solidFill>
                  <a:srgbClr val="FFFF00"/>
                </a:solidFill>
              </a:rPr>
              <a:t>2</a:t>
            </a:r>
            <a:r>
              <a:rPr lang="en-US" sz="1200" b="1" dirty="0">
                <a:solidFill>
                  <a:srgbClr val="FFFF00"/>
                </a:solidFill>
              </a:rPr>
              <a:t>=1</a:t>
            </a:r>
            <a:r>
              <a:rPr lang="en-US" sz="1200" dirty="0"/>
              <a:t>. This is a binomial expansion of </a:t>
            </a:r>
            <a:r>
              <a:rPr lang="en-US" sz="1200" b="1" dirty="0">
                <a:solidFill>
                  <a:srgbClr val="FFFF00"/>
                </a:solidFill>
              </a:rPr>
              <a:t>(</a:t>
            </a:r>
            <a:r>
              <a:rPr lang="en-US" sz="1200" b="1" dirty="0" err="1">
                <a:solidFill>
                  <a:srgbClr val="FFFF00"/>
                </a:solidFill>
              </a:rPr>
              <a:t>p+q</a:t>
            </a:r>
            <a:r>
              <a:rPr lang="en-US" sz="1200" b="1" dirty="0">
                <a:solidFill>
                  <a:srgbClr val="FFFF00"/>
                </a:solidFill>
              </a:rPr>
              <a:t>)</a:t>
            </a:r>
            <a:r>
              <a:rPr lang="en-US" sz="1200" b="1" baseline="30000" dirty="0">
                <a:solidFill>
                  <a:srgbClr val="FFFF00"/>
                </a:solidFill>
              </a:rPr>
              <a:t>2</a:t>
            </a:r>
            <a:r>
              <a:rPr lang="en-US" sz="1200" dirty="0"/>
              <a:t>. </a:t>
            </a:r>
          </a:p>
          <a:p>
            <a:pPr algn="just"/>
            <a:r>
              <a:rPr lang="en-US" sz="1200" dirty="0"/>
              <a:t>When frequency measured, differs from expected values, the difference (direction) indicates the </a:t>
            </a:r>
            <a:r>
              <a:rPr lang="en-US" sz="1200" b="1" dirty="0"/>
              <a:t>extent of evolutionary change</a:t>
            </a:r>
            <a:r>
              <a:rPr lang="en-US" sz="1200" dirty="0"/>
              <a:t>. </a:t>
            </a:r>
          </a:p>
          <a:p>
            <a:pPr algn="just"/>
            <a:r>
              <a:rPr lang="en-US" sz="1200" b="1" dirty="0"/>
              <a:t>Disturbance in genetic equilibrium or Hardy-Weinberg equilibrium</a:t>
            </a:r>
            <a:r>
              <a:rPr lang="en-US" sz="1200" dirty="0"/>
              <a:t>, i.e. change of frequency of alleles in a population would then be interpreted as </a:t>
            </a:r>
            <a:r>
              <a:rPr lang="en-US" sz="1200" b="1" dirty="0"/>
              <a:t>resulting in evolution</a:t>
            </a:r>
            <a:r>
              <a:rPr lang="en-US" sz="1200" dirty="0"/>
              <a:t>.</a:t>
            </a:r>
          </a:p>
          <a:p>
            <a:endParaRPr lang="en-US"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67</a:t>
            </a:fld>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US" dirty="0"/>
              <a:t>When migration of a section of population to another place and population occurs, </a:t>
            </a:r>
            <a:r>
              <a:rPr lang="en-US" b="1" dirty="0">
                <a:solidFill>
                  <a:srgbClr val="FFFF00"/>
                </a:solidFill>
              </a:rPr>
              <a:t>gene frequencies change </a:t>
            </a:r>
            <a:r>
              <a:rPr lang="en-US" dirty="0"/>
              <a:t>in the original as well as in the new population. </a:t>
            </a:r>
          </a:p>
          <a:p>
            <a:pPr algn="just"/>
            <a:r>
              <a:rPr lang="en-US" dirty="0"/>
              <a:t>New genes/alleles are added to the new population and these are lost from the old population (</a:t>
            </a:r>
            <a:r>
              <a:rPr lang="en-US" dirty="0" err="1"/>
              <a:t>i.e</a:t>
            </a:r>
            <a:r>
              <a:rPr lang="en-US" dirty="0"/>
              <a:t> gene flow). </a:t>
            </a:r>
          </a:p>
          <a:p>
            <a:pPr algn="just"/>
            <a:r>
              <a:rPr lang="en-US" b="1" dirty="0">
                <a:solidFill>
                  <a:srgbClr val="FFFF00"/>
                </a:solidFill>
              </a:rPr>
              <a:t>Gene flow </a:t>
            </a:r>
            <a:r>
              <a:rPr lang="en-US" dirty="0"/>
              <a:t>is occurrence of multiple gene migration.</a:t>
            </a:r>
          </a:p>
          <a:p>
            <a:pPr algn="just"/>
            <a:r>
              <a:rPr lang="en-US" dirty="0"/>
              <a:t>If the gene frequencies change occurs by chance, it is called </a:t>
            </a:r>
            <a:r>
              <a:rPr lang="en-US" b="1" dirty="0">
                <a:solidFill>
                  <a:srgbClr val="FFFF00"/>
                </a:solidFill>
              </a:rPr>
              <a:t>genetic drift</a:t>
            </a:r>
            <a:r>
              <a:rPr lang="en-US" dirty="0"/>
              <a:t>. </a:t>
            </a:r>
          </a:p>
          <a:p>
            <a:pPr algn="just"/>
            <a:r>
              <a:rPr lang="en-US" dirty="0"/>
              <a:t>Sometimes the </a:t>
            </a:r>
            <a:r>
              <a:rPr lang="en-US" b="1" dirty="0"/>
              <a:t>change in allele frequency </a:t>
            </a:r>
            <a:r>
              <a:rPr lang="en-US" dirty="0"/>
              <a:t>is </a:t>
            </a:r>
            <a:r>
              <a:rPr lang="en-US" b="1" dirty="0"/>
              <a:t>so different </a:t>
            </a:r>
            <a:r>
              <a:rPr lang="en-US" dirty="0"/>
              <a:t>in the </a:t>
            </a:r>
            <a:r>
              <a:rPr lang="en-US" b="1" dirty="0"/>
              <a:t>new sample of population </a:t>
            </a:r>
            <a:r>
              <a:rPr lang="en-US" dirty="0"/>
              <a:t>that they </a:t>
            </a:r>
            <a:r>
              <a:rPr lang="en-US" b="1" dirty="0"/>
              <a:t>become a different species. </a:t>
            </a:r>
            <a:r>
              <a:rPr lang="en-US" dirty="0"/>
              <a:t>The original drifted population becomes </a:t>
            </a:r>
            <a:r>
              <a:rPr lang="en-US" dirty="0">
                <a:solidFill>
                  <a:srgbClr val="FFFF00"/>
                </a:solidFill>
              </a:rPr>
              <a:t>founders</a:t>
            </a:r>
            <a:r>
              <a:rPr lang="en-US" dirty="0"/>
              <a:t> and the effect is called </a:t>
            </a:r>
            <a:r>
              <a:rPr lang="en-US" b="1" dirty="0">
                <a:solidFill>
                  <a:srgbClr val="FFFF00"/>
                </a:solidFill>
              </a:rPr>
              <a:t>founder effect.</a:t>
            </a:r>
            <a:endParaRPr lang="en-US" dirty="0">
              <a:solidFill>
                <a:srgbClr val="FFFF00"/>
              </a:solidFill>
            </a:endParaRPr>
          </a:p>
          <a:p>
            <a:endParaRPr lang="en-US"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69</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sz="1200" b="0" dirty="0">
                <a:solidFill>
                  <a:schemeClr val="tx1"/>
                </a:solidFill>
              </a:rPr>
              <a:t>S</a:t>
            </a:r>
            <a:r>
              <a:rPr lang="en-US" sz="1200" b="1" dirty="0">
                <a:solidFill>
                  <a:srgbClr val="FFFF00"/>
                </a:solidFill>
              </a:rPr>
              <a:t>table</a:t>
            </a:r>
            <a:r>
              <a:rPr lang="en-US" sz="1200" b="1" baseline="0" dirty="0">
                <a:solidFill>
                  <a:srgbClr val="FFFF00"/>
                </a:solidFill>
              </a:rPr>
              <a:t> = remain </a:t>
            </a:r>
            <a:r>
              <a:rPr lang="en-US" sz="1200" b="1" dirty="0"/>
              <a:t>same</a:t>
            </a:r>
            <a:r>
              <a:rPr lang="en-US" sz="1200" b="1" baseline="0" dirty="0"/>
              <a:t> = </a:t>
            </a:r>
            <a:r>
              <a:rPr lang="en-US" sz="1200" b="1" dirty="0"/>
              <a:t>fixed</a:t>
            </a:r>
            <a:r>
              <a:rPr lang="en-US" sz="1200" b="1" baseline="0" dirty="0">
                <a:solidFill>
                  <a:srgbClr val="FFFF00"/>
                </a:solidFill>
              </a:rPr>
              <a:t>  </a:t>
            </a:r>
            <a:r>
              <a:rPr lang="en-US" sz="1200" b="1" dirty="0">
                <a:solidFill>
                  <a:srgbClr val="FFFF00"/>
                </a:solidFill>
              </a:rPr>
              <a:t>(Constant)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5C7F9D-A9F4-4281-B936-2FFE7AA075E9}"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9745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US" sz="1200" dirty="0"/>
              <a:t>In a diploid organism, p and q represent the frequency of allele </a:t>
            </a:r>
            <a:r>
              <a:rPr lang="en-US" sz="1200" i="1" dirty="0"/>
              <a:t>A and allele a. </a:t>
            </a:r>
          </a:p>
          <a:p>
            <a:pPr algn="just"/>
            <a:r>
              <a:rPr lang="en-US" sz="1200" dirty="0"/>
              <a:t>The </a:t>
            </a:r>
            <a:r>
              <a:rPr lang="en-US" sz="1200" b="1" dirty="0">
                <a:solidFill>
                  <a:srgbClr val="FFFF00"/>
                </a:solidFill>
              </a:rPr>
              <a:t>frequency of AA individuals</a:t>
            </a:r>
            <a:r>
              <a:rPr lang="en-US" sz="1200" dirty="0"/>
              <a:t> in a population is simply </a:t>
            </a:r>
            <a:r>
              <a:rPr lang="en-US" sz="1200" b="1" dirty="0">
                <a:solidFill>
                  <a:srgbClr val="FFFF00"/>
                </a:solidFill>
              </a:rPr>
              <a:t>p</a:t>
            </a:r>
            <a:r>
              <a:rPr lang="en-US" sz="1200" b="1" baseline="30000" dirty="0">
                <a:solidFill>
                  <a:srgbClr val="FFFF00"/>
                </a:solidFill>
              </a:rPr>
              <a:t>2</a:t>
            </a:r>
            <a:r>
              <a:rPr lang="en-US" sz="1200" dirty="0"/>
              <a:t>. i.e., </a:t>
            </a:r>
            <a:r>
              <a:rPr lang="en-US" sz="1100" i="1" dirty="0"/>
              <a:t>the probability that an allele A with a frequency of p appear on both the chromosomes of a diploid individual is simply the product of the probabilities. </a:t>
            </a:r>
            <a:endParaRPr lang="en-US" sz="1200" i="1" dirty="0"/>
          </a:p>
          <a:p>
            <a:pPr algn="just"/>
            <a:r>
              <a:rPr lang="en-US" sz="1200" dirty="0"/>
              <a:t>Similarly, of </a:t>
            </a:r>
            <a:r>
              <a:rPr lang="en-US" sz="1200" b="1" dirty="0" err="1">
                <a:solidFill>
                  <a:srgbClr val="FFFF00"/>
                </a:solidFill>
              </a:rPr>
              <a:t>aa</a:t>
            </a:r>
            <a:r>
              <a:rPr lang="en-US" sz="1200" dirty="0"/>
              <a:t> is </a:t>
            </a:r>
            <a:r>
              <a:rPr lang="en-US" sz="1200" b="1" dirty="0">
                <a:solidFill>
                  <a:srgbClr val="FFFF00"/>
                </a:solidFill>
              </a:rPr>
              <a:t>q</a:t>
            </a:r>
            <a:r>
              <a:rPr lang="en-US" sz="1200" b="1" baseline="30000" dirty="0">
                <a:solidFill>
                  <a:srgbClr val="FFFF00"/>
                </a:solidFill>
              </a:rPr>
              <a:t>2</a:t>
            </a:r>
            <a:r>
              <a:rPr lang="en-US" sz="1200" dirty="0"/>
              <a:t> and of </a:t>
            </a:r>
            <a:r>
              <a:rPr lang="en-US" sz="1200" b="1" dirty="0" err="1">
                <a:solidFill>
                  <a:srgbClr val="FFFF00"/>
                </a:solidFill>
              </a:rPr>
              <a:t>Aa</a:t>
            </a:r>
            <a:r>
              <a:rPr lang="en-US" sz="1200" dirty="0"/>
              <a:t> is </a:t>
            </a:r>
            <a:r>
              <a:rPr lang="en-US" sz="1200" b="1" dirty="0">
                <a:solidFill>
                  <a:srgbClr val="FFFF00"/>
                </a:solidFill>
              </a:rPr>
              <a:t>2pq</a:t>
            </a:r>
            <a:r>
              <a:rPr lang="en-US" sz="1200" dirty="0"/>
              <a:t>. </a:t>
            </a:r>
          </a:p>
          <a:p>
            <a:pPr algn="just"/>
            <a:r>
              <a:rPr lang="en-US" sz="1200" dirty="0"/>
              <a:t>Hence, </a:t>
            </a:r>
            <a:r>
              <a:rPr lang="en-US" sz="1200" b="1" dirty="0">
                <a:solidFill>
                  <a:srgbClr val="FFFF00"/>
                </a:solidFill>
              </a:rPr>
              <a:t>p</a:t>
            </a:r>
            <a:r>
              <a:rPr lang="en-US" sz="1200" b="1" baseline="30000" dirty="0">
                <a:solidFill>
                  <a:srgbClr val="FFFF00"/>
                </a:solidFill>
              </a:rPr>
              <a:t>2</a:t>
            </a:r>
            <a:r>
              <a:rPr lang="en-US" sz="1200" b="1" dirty="0">
                <a:solidFill>
                  <a:srgbClr val="FFFF00"/>
                </a:solidFill>
              </a:rPr>
              <a:t>+2pq+q</a:t>
            </a:r>
            <a:r>
              <a:rPr lang="en-US" sz="1200" b="1" baseline="30000" dirty="0">
                <a:solidFill>
                  <a:srgbClr val="FFFF00"/>
                </a:solidFill>
              </a:rPr>
              <a:t>2</a:t>
            </a:r>
            <a:r>
              <a:rPr lang="en-US" sz="1200" b="1" dirty="0">
                <a:solidFill>
                  <a:srgbClr val="FFFF00"/>
                </a:solidFill>
              </a:rPr>
              <a:t>=1</a:t>
            </a:r>
            <a:r>
              <a:rPr lang="en-US" sz="1200" dirty="0"/>
              <a:t>. This is a binomial expansion of </a:t>
            </a:r>
            <a:r>
              <a:rPr lang="en-US" sz="1200" b="1" dirty="0">
                <a:solidFill>
                  <a:srgbClr val="FFFF00"/>
                </a:solidFill>
              </a:rPr>
              <a:t>(</a:t>
            </a:r>
            <a:r>
              <a:rPr lang="en-US" sz="1200" b="1" dirty="0" err="1">
                <a:solidFill>
                  <a:srgbClr val="FFFF00"/>
                </a:solidFill>
              </a:rPr>
              <a:t>p+q</a:t>
            </a:r>
            <a:r>
              <a:rPr lang="en-US" sz="1200" b="1" dirty="0">
                <a:solidFill>
                  <a:srgbClr val="FFFF00"/>
                </a:solidFill>
              </a:rPr>
              <a:t>)</a:t>
            </a:r>
            <a:r>
              <a:rPr lang="en-US" sz="1200" b="1" baseline="30000" dirty="0">
                <a:solidFill>
                  <a:srgbClr val="FFFF00"/>
                </a:solidFill>
              </a:rPr>
              <a:t>2</a:t>
            </a:r>
            <a:r>
              <a:rPr lang="en-US" sz="1200" dirty="0"/>
              <a:t>. </a:t>
            </a:r>
          </a:p>
          <a:p>
            <a:pPr algn="just"/>
            <a:r>
              <a:rPr lang="en-US" sz="1200" dirty="0"/>
              <a:t>When frequency measured, differs from expected values, the difference (direction) indicates the </a:t>
            </a:r>
            <a:r>
              <a:rPr lang="en-US" sz="1200" b="1" dirty="0"/>
              <a:t>extent of evolutionary change</a:t>
            </a:r>
            <a:r>
              <a:rPr lang="en-US" sz="1200" dirty="0"/>
              <a:t>. </a:t>
            </a:r>
          </a:p>
          <a:p>
            <a:pPr algn="just"/>
            <a:r>
              <a:rPr lang="en-US" sz="1200" b="1" dirty="0"/>
              <a:t>Disturbance in genetic equilibrium or Hardy-Weinberg equilibrium</a:t>
            </a:r>
            <a:r>
              <a:rPr lang="en-US" sz="1200" dirty="0"/>
              <a:t>, i.e. change of frequency of alleles in a population would then be interpreted as </a:t>
            </a:r>
            <a:r>
              <a:rPr lang="en-US" sz="1200" b="1" dirty="0"/>
              <a:t>resulting in evolution</a:t>
            </a:r>
            <a:r>
              <a:rPr lang="en-US" sz="1200" dirty="0"/>
              <a: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5C7F9D-A9F4-4281-B936-2FFE7AA075E9}"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20321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US" dirty="0"/>
              <a:t>When migration of a section of population to another place and population occurs, </a:t>
            </a:r>
            <a:r>
              <a:rPr lang="en-US" b="1" dirty="0">
                <a:solidFill>
                  <a:srgbClr val="FFFF00"/>
                </a:solidFill>
              </a:rPr>
              <a:t>gene frequencies change </a:t>
            </a:r>
            <a:r>
              <a:rPr lang="en-US" dirty="0"/>
              <a:t>in the original as well as in the new population. </a:t>
            </a:r>
          </a:p>
          <a:p>
            <a:pPr algn="just"/>
            <a:r>
              <a:rPr lang="en-US" dirty="0"/>
              <a:t>New genes/alleles are added to the new population and these are lost from the old population (</a:t>
            </a:r>
            <a:r>
              <a:rPr lang="en-US" dirty="0" err="1"/>
              <a:t>i.e</a:t>
            </a:r>
            <a:r>
              <a:rPr lang="en-US" dirty="0"/>
              <a:t> gene flow). </a:t>
            </a:r>
          </a:p>
          <a:p>
            <a:pPr algn="just"/>
            <a:r>
              <a:rPr lang="en-US" b="1" dirty="0">
                <a:solidFill>
                  <a:srgbClr val="FFFF00"/>
                </a:solidFill>
              </a:rPr>
              <a:t>Gene flow </a:t>
            </a:r>
            <a:r>
              <a:rPr lang="en-US" dirty="0"/>
              <a:t>is occurrence of multiple gene migration.</a:t>
            </a:r>
          </a:p>
          <a:p>
            <a:pPr algn="just"/>
            <a:r>
              <a:rPr lang="en-US" dirty="0"/>
              <a:t>If the gene frequencies change occurs by chance, it is called </a:t>
            </a:r>
            <a:r>
              <a:rPr lang="en-US" b="1" dirty="0">
                <a:solidFill>
                  <a:srgbClr val="FFFF00"/>
                </a:solidFill>
              </a:rPr>
              <a:t>genetic drift</a:t>
            </a:r>
            <a:r>
              <a:rPr lang="en-US" dirty="0"/>
              <a:t>. </a:t>
            </a:r>
          </a:p>
          <a:p>
            <a:pPr algn="just"/>
            <a:r>
              <a:rPr lang="en-US" dirty="0"/>
              <a:t>Sometimes the </a:t>
            </a:r>
            <a:r>
              <a:rPr lang="en-US" b="1" dirty="0"/>
              <a:t>change in allele frequency </a:t>
            </a:r>
            <a:r>
              <a:rPr lang="en-US" dirty="0"/>
              <a:t>is </a:t>
            </a:r>
            <a:r>
              <a:rPr lang="en-US" b="1" dirty="0"/>
              <a:t>so different </a:t>
            </a:r>
            <a:r>
              <a:rPr lang="en-US" dirty="0"/>
              <a:t>in the </a:t>
            </a:r>
            <a:r>
              <a:rPr lang="en-US" b="1" dirty="0"/>
              <a:t>new sample of population </a:t>
            </a:r>
            <a:r>
              <a:rPr lang="en-US" dirty="0"/>
              <a:t>that they </a:t>
            </a:r>
            <a:r>
              <a:rPr lang="en-US" b="1" dirty="0"/>
              <a:t>become a different species. </a:t>
            </a:r>
            <a:r>
              <a:rPr lang="en-US" dirty="0"/>
              <a:t>The original drifted population becomes </a:t>
            </a:r>
            <a:r>
              <a:rPr lang="en-US" dirty="0">
                <a:solidFill>
                  <a:srgbClr val="FFFF00"/>
                </a:solidFill>
              </a:rPr>
              <a:t>founders</a:t>
            </a:r>
            <a:r>
              <a:rPr lang="en-US" dirty="0"/>
              <a:t> and the effect is called </a:t>
            </a:r>
            <a:r>
              <a:rPr lang="en-US" b="1" dirty="0">
                <a:solidFill>
                  <a:srgbClr val="FFFF00"/>
                </a:solidFill>
              </a:rPr>
              <a:t>founder effect.</a:t>
            </a:r>
            <a:endParaRPr lang="en-US" dirty="0">
              <a:solidFill>
                <a:srgbClr val="FFFF00"/>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5C7F9D-A9F4-4281-B936-2FFE7AA075E9}"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33088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5C7F9D-A9F4-4281-B936-2FFE7AA075E9}"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0617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lnSpcReduction="10000"/>
          </a:bodyPr>
          <a:lstStyle/>
          <a:p>
            <a:pPr algn="just"/>
            <a:r>
              <a:rPr lang="en-US" dirty="0"/>
              <a:t>Evolution by natural selection would have started when cellular forms of life with differences in metabolic capability originated on earth.</a:t>
            </a:r>
          </a:p>
          <a:p>
            <a:pPr algn="just"/>
            <a:r>
              <a:rPr lang="en-US" dirty="0"/>
              <a:t>The essence of Darwinian theory about evolution is natural selection. </a:t>
            </a:r>
          </a:p>
          <a:p>
            <a:pPr algn="just"/>
            <a:r>
              <a:rPr lang="en-US" dirty="0"/>
              <a:t>The rate of appearance of new forms is linked to the life cycle or the life span. Microbes that divide fast have the ability to multiply and become millions of individuals within hours. A colony of bacteria (say A) growing on a given medium has built in variation in terms of ability to </a:t>
            </a:r>
            <a:r>
              <a:rPr lang="en-US" dirty="0" err="1"/>
              <a:t>utilise</a:t>
            </a:r>
            <a:r>
              <a:rPr lang="en-US" dirty="0"/>
              <a:t> a feed component. A change in the medium composition would bring out only that part of the population (say B) that can survive under the new conditions. In due course of time this variant population outgrows the others and appears as new species. This would happen within days. </a:t>
            </a:r>
          </a:p>
          <a:p>
            <a:endParaRPr lang="en-US" dirty="0"/>
          </a:p>
          <a:p>
            <a:pPr algn="just"/>
            <a:r>
              <a:rPr lang="en-US" dirty="0"/>
              <a:t>For the same thing to happen in a fish or fowl would take million of years as life spans of these animals are in years. Here we say that fitness of B is better than that of A under the new conditions. Nature selects for fitness. One must remember that the so-called </a:t>
            </a:r>
            <a:r>
              <a:rPr lang="en-US" b="1" dirty="0"/>
              <a:t>fitness is based on characteristics which are inherited</a:t>
            </a:r>
            <a:r>
              <a:rPr lang="en-US" dirty="0"/>
              <a:t>. Hence, </a:t>
            </a:r>
            <a:r>
              <a:rPr lang="en-US" b="1" dirty="0"/>
              <a:t>there must be a genetic basis for getting selected and to evolve. </a:t>
            </a:r>
            <a:r>
              <a:rPr lang="en-US" dirty="0"/>
              <a:t>Another way of saying the same thing is that some organisms are better adapted to survive in an otherwise hostile environment. Adaptive ability is inherited. It has a genetic basis. </a:t>
            </a:r>
            <a:r>
              <a:rPr lang="en-US" b="1" dirty="0"/>
              <a:t>Fitness is the end result of the ability to adapt and get selected by nature.</a:t>
            </a:r>
          </a:p>
          <a:p>
            <a:pPr algn="just"/>
            <a:r>
              <a:rPr lang="en-US" b="1" dirty="0"/>
              <a:t>Branching descent and natural selection are the two key concepts </a:t>
            </a:r>
            <a:r>
              <a:rPr lang="en-US" dirty="0"/>
              <a:t>of Darwinian Theory of Evolution (Figures 7.7 and 7.8).</a:t>
            </a:r>
          </a:p>
          <a:p>
            <a:pPr algn="just"/>
            <a:r>
              <a:rPr lang="en-US" dirty="0"/>
              <a:t>Even before Darwin, a French naturalist Lamarck had said that evolution of life forms had occurred but driven by use and disuse of organs. He gave the examples of Giraffes who in an attempt to forage</a:t>
            </a:r>
          </a:p>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5C7F9D-A9F4-4281-B936-2FFE7AA075E9}"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8200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US" sz="1200" dirty="0"/>
              <a:t>Natural selection is based on certain observations which are factual. For example, natural resources are limited, populations are stable in size except for seasonal fluctuation, members of a population vary in characteristics (</a:t>
            </a:r>
            <a:r>
              <a:rPr lang="en-US" sz="1200" dirty="0" err="1"/>
              <a:t>infact</a:t>
            </a:r>
            <a:r>
              <a:rPr lang="en-US" sz="1200" dirty="0"/>
              <a:t> no two individuals are alike) even though they look superficially similar, most of variations are inherited etc. The fact that theoretically population size will grow exponentially if everybody reproduced maximally and the fact that population sizes in reality are limited, means that there had been competition for resources. Only some survived and grew at the cost of others that could not flourish. </a:t>
            </a:r>
          </a:p>
          <a:p>
            <a:pPr algn="just"/>
            <a:r>
              <a:rPr lang="en-US" sz="1200" dirty="0"/>
              <a:t>The novelty and brilliant insight of Darwin was this: he asserted that variations, which are heritable and which make resource </a:t>
            </a:r>
            <a:r>
              <a:rPr lang="en-US" sz="1200" dirty="0" err="1"/>
              <a:t>utilisation</a:t>
            </a:r>
            <a:r>
              <a:rPr lang="en-US" sz="1200" dirty="0"/>
              <a:t> better for few (adapted to habitat better) will enable only those to reproduce and leave more progeny. Hence for a period of time, over many generations, survivors will leave more progeny and there would be a change in population characteristic and hence new forms appear to arise.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5C7F9D-A9F4-4281-B936-2FFE7AA075E9}"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61035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fontScale="92500" lnSpcReduction="10000"/>
          </a:bodyPr>
          <a:lstStyle/>
          <a:p>
            <a:pPr algn="just"/>
            <a:r>
              <a:rPr lang="en-US" sz="1200" dirty="0"/>
              <a:t>Natural selection is based on certain observations which are factual. For example, natural resources are limited, populations are stable in size except for seasonal fluctuation, members of a population vary in characteristics (</a:t>
            </a:r>
            <a:r>
              <a:rPr lang="en-US" sz="1200" dirty="0" err="1"/>
              <a:t>infact</a:t>
            </a:r>
            <a:r>
              <a:rPr lang="en-US" sz="1200" dirty="0"/>
              <a:t> no two individuals are alike) even though they look superficially similar, most of variations are inherited etc. </a:t>
            </a:r>
          </a:p>
          <a:p>
            <a:pPr algn="just"/>
            <a:endParaRPr lang="en-US" sz="2000" dirty="0"/>
          </a:p>
          <a:p>
            <a:pPr algn="just"/>
            <a:endParaRPr lang="en-US" sz="2000" dirty="0"/>
          </a:p>
          <a:p>
            <a:pPr algn="just"/>
            <a:r>
              <a:rPr lang="en-US" sz="2000" dirty="0"/>
              <a:t>Theoretically, </a:t>
            </a:r>
          </a:p>
          <a:p>
            <a:pPr lvl="1" algn="just">
              <a:buFont typeface="Wingdings" pitchFamily="2" charset="2"/>
              <a:buChar char="ü"/>
            </a:pPr>
            <a:r>
              <a:rPr lang="en-US" sz="1800" dirty="0"/>
              <a:t>population size will grow exponentially, if everybody reproduced maximally and </a:t>
            </a:r>
          </a:p>
          <a:p>
            <a:pPr lvl="1" algn="just">
              <a:buFont typeface="Wingdings" pitchFamily="2" charset="2"/>
              <a:buChar char="ü"/>
            </a:pPr>
            <a:r>
              <a:rPr lang="en-US" sz="1800" dirty="0"/>
              <a:t>population sizes in reality are limited, means that there had been competition for resources. </a:t>
            </a:r>
          </a:p>
          <a:p>
            <a:pPr lvl="1" algn="just">
              <a:buFont typeface="Wingdings" pitchFamily="2" charset="2"/>
              <a:buChar char="ü"/>
            </a:pPr>
            <a:r>
              <a:rPr lang="en-US" sz="1800" dirty="0"/>
              <a:t>Only some survived and grew at the cost of others that could not flourish. </a:t>
            </a:r>
          </a:p>
          <a:p>
            <a:pPr algn="just"/>
            <a:endParaRPr lang="en-US" sz="1200" dirty="0"/>
          </a:p>
          <a:p>
            <a:pPr algn="just"/>
            <a:endParaRPr lang="en-US" sz="1200" dirty="0"/>
          </a:p>
          <a:p>
            <a:pPr algn="just"/>
            <a:r>
              <a:rPr lang="en-US" sz="1200" dirty="0"/>
              <a:t>The novelty and brilliant insight of Darwin was this: he asserted that variations, which are heritable and which make resource </a:t>
            </a:r>
            <a:r>
              <a:rPr lang="en-US" sz="1200" dirty="0" err="1"/>
              <a:t>utilisation</a:t>
            </a:r>
            <a:r>
              <a:rPr lang="en-US" sz="1200" dirty="0"/>
              <a:t> better for few (adapted to habitat better) will enable only those to reproduce and leave more progeny. Hence for a period of time, over many generations, survivors will leave more progeny and there would be a change in population characteristic and hence new forms appear to arise.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5C7F9D-A9F4-4281-B936-2FFE7AA075E9}"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20469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US" sz="1200" dirty="0"/>
              <a:t>Natural selection is based on certain observations which are factual. For example, natural resources are limited, populations are stable in size except for seasonal fluctuation, members of a population vary in characteristics (</a:t>
            </a:r>
            <a:r>
              <a:rPr lang="en-US" sz="1200" dirty="0" err="1"/>
              <a:t>infact</a:t>
            </a:r>
            <a:r>
              <a:rPr lang="en-US" sz="1200" dirty="0"/>
              <a:t> no two individuals are alike) even though they look superficially similar, most of variations are inherited etc. The fact that theoretically population size will grow exponentially if everybody reproduced maximally and the fact that population sizes in reality are limited, means that there had been competition for resources. Only some survived and grew at the cost of others that could not flourish. </a:t>
            </a:r>
          </a:p>
          <a:p>
            <a:pPr algn="just"/>
            <a:r>
              <a:rPr lang="en-US" sz="1200" dirty="0"/>
              <a:t>The novelty and brilliant insight of Darwin was this: he asserted that variations, which are heritable and which make resource </a:t>
            </a:r>
            <a:r>
              <a:rPr lang="en-US" sz="1200" dirty="0" err="1"/>
              <a:t>utilisation</a:t>
            </a:r>
            <a:r>
              <a:rPr lang="en-US" sz="1200" dirty="0"/>
              <a:t> better for few (adapted to habitat better) will enable only those to reproduce and leave more progeny. Hence for a period of time, over many generations, survivors will leave more progeny and there would be a change in population characteristic and hence new forms appear to arise.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5C7F9D-A9F4-4281-B936-2FFE7AA075E9}"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4792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6"/>
            <a:ext cx="7772400" cy="1225021"/>
          </a:xfrm>
        </p:spPr>
        <p:txBody>
          <a:bodyPr/>
          <a:lstStyle/>
          <a:p>
            <a:r>
              <a:rPr lang="en-US"/>
              <a:t>Click to edit Master title style</a:t>
            </a:r>
            <a:endParaRPr lang="en-IN"/>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CF93EE3-0FD7-476F-B006-1246A057C440}" type="datetimeFigureOut">
              <a:rPr lang="en-IN" smtClean="0"/>
              <a:pPr/>
              <a:t>07/10/22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CF93EE3-0FD7-476F-B006-1246A057C440}" type="datetimeFigureOut">
              <a:rPr lang="en-IN" smtClean="0"/>
              <a:pPr/>
              <a:t>07/10/22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6"/>
            <a:ext cx="2057400" cy="4876271"/>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28866"/>
            <a:ext cx="6019800" cy="48762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CF93EE3-0FD7-476F-B006-1246A057C440}" type="datetimeFigureOut">
              <a:rPr lang="en-IN" smtClean="0"/>
              <a:pPr/>
              <a:t>07/10/22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CF93EE3-0FD7-476F-B006-1246A057C440}" type="datetimeFigureOut">
              <a:rPr lang="en-IN" smtClean="0"/>
              <a:pPr/>
              <a:t>07/10/22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F93EE3-0FD7-476F-B006-1246A057C440}" type="datetimeFigureOut">
              <a:rPr lang="en-IN" smtClean="0"/>
              <a:pPr/>
              <a:t>07/10/22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4CF93EE3-0FD7-476F-B006-1246A057C440}" type="datetimeFigureOut">
              <a:rPr lang="en-IN" smtClean="0"/>
              <a:pPr/>
              <a:t>07/10/22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8"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4CF93EE3-0FD7-476F-B006-1246A057C440}" type="datetimeFigureOut">
              <a:rPr lang="en-IN" smtClean="0"/>
              <a:pPr/>
              <a:t>07/10/22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4CF93EE3-0FD7-476F-B006-1246A057C440}" type="datetimeFigureOut">
              <a:rPr lang="en-IN" smtClean="0"/>
              <a:pPr/>
              <a:t>07/10/22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F93EE3-0FD7-476F-B006-1246A057C440}" type="datetimeFigureOut">
              <a:rPr lang="en-IN" smtClean="0"/>
              <a:pPr/>
              <a:t>07/10/22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27542"/>
            <a:ext cx="3008313" cy="968376"/>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27543"/>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3" y="1195918"/>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F93EE3-0FD7-476F-B006-1246A057C440}" type="datetimeFigureOut">
              <a:rPr lang="en-IN" smtClean="0"/>
              <a:pPr/>
              <a:t>07/10/22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F93EE3-0FD7-476F-B006-1246A057C440}" type="datetimeFigureOut">
              <a:rPr lang="en-IN" smtClean="0"/>
              <a:pPr/>
              <a:t>07/10/22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66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6"/>
            <a:ext cx="8229600" cy="9525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5296960"/>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4CF93EE3-0FD7-476F-B006-1246A057C440}" type="datetimeFigureOut">
              <a:rPr lang="en-IN" smtClean="0"/>
              <a:pPr/>
              <a:t>07/10/22</a:t>
            </a:fld>
            <a:endParaRPr lang="en-IN"/>
          </a:p>
        </p:txBody>
      </p:sp>
      <p:sp>
        <p:nvSpPr>
          <p:cNvPr id="5" name="Footer Placeholder 4"/>
          <p:cNvSpPr>
            <a:spLocks noGrp="1"/>
          </p:cNvSpPr>
          <p:nvPr>
            <p:ph type="ftr" sz="quarter" idx="3"/>
          </p:nvPr>
        </p:nvSpPr>
        <p:spPr>
          <a:xfrm>
            <a:off x="3124200" y="5296960"/>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5296960"/>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93E2446A-5FCF-4BBF-8B7B-4D9F9DE2475B}" type="slidenum">
              <a:rPr lang="en-IN" smtClean="0"/>
              <a:pPr/>
              <a:t>‹#›</a:t>
            </a:fld>
            <a:endParaRPr lang="en-IN"/>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8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4664" y="1883571"/>
            <a:ext cx="8134672" cy="1102519"/>
          </a:xfrm>
        </p:spPr>
        <p:txBody>
          <a:bodyPr>
            <a:noAutofit/>
          </a:bodyPr>
          <a:lstStyle/>
          <a:p>
            <a:r>
              <a:rPr lang="en-US" sz="4800" dirty="0"/>
              <a:t>CHAPTER 7 EVOLUTION</a:t>
            </a:r>
            <a:br>
              <a:rPr lang="en-US" sz="2000" dirty="0"/>
            </a:br>
            <a:r>
              <a:rPr lang="en-US" sz="3200" dirty="0">
                <a:solidFill>
                  <a:srgbClr val="FFFF00"/>
                </a:solidFill>
              </a:rPr>
              <a:t>Descent with modification</a:t>
            </a:r>
            <a:endParaRPr lang="en-IN" sz="3200" dirty="0">
              <a:solidFill>
                <a:srgbClr val="FFFF00"/>
              </a:solidFill>
            </a:endParaRPr>
          </a:p>
        </p:txBody>
      </p:sp>
      <p:sp>
        <p:nvSpPr>
          <p:cNvPr id="3" name="Subtitle 2"/>
          <p:cNvSpPr>
            <a:spLocks noGrp="1"/>
          </p:cNvSpPr>
          <p:nvPr>
            <p:ph type="subTitle" idx="1"/>
          </p:nvPr>
        </p:nvSpPr>
        <p:spPr>
          <a:xfrm>
            <a:off x="1043608" y="3721596"/>
            <a:ext cx="7056784" cy="793254"/>
          </a:xfrm>
        </p:spPr>
        <p:txBody>
          <a:bodyPr>
            <a:normAutofit/>
          </a:bodyPr>
          <a:lstStyle/>
          <a:p>
            <a:r>
              <a:rPr lang="en-US" dirty="0"/>
              <a:t>Origin of life and evolution of life forms</a:t>
            </a:r>
            <a:endParaRPr lang="en-IN" dirty="0"/>
          </a:p>
        </p:txBody>
      </p:sp>
    </p:spTree>
    <p:extLst>
      <p:ext uri="{BB962C8B-B14F-4D97-AF65-F5344CB8AC3E}">
        <p14:creationId xmlns:p14="http://schemas.microsoft.com/office/powerpoint/2010/main" val="110199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491729"/>
            <a:ext cx="9468544" cy="583574"/>
          </a:xfrm>
        </p:spPr>
        <p:txBody>
          <a:bodyPr>
            <a:noAutofit/>
          </a:bodyPr>
          <a:lstStyle/>
          <a:p>
            <a:r>
              <a:rPr lang="en-US" sz="2300" b="1" dirty="0"/>
              <a:t>D</a:t>
            </a:r>
            <a:r>
              <a:rPr lang="en-US" sz="2300" dirty="0"/>
              <a:t>istribution curve of the </a:t>
            </a:r>
            <a:r>
              <a:rPr lang="en-US" sz="2300" b="1" dirty="0"/>
              <a:t>operation of natural selection on different traits </a:t>
            </a:r>
            <a:endParaRPr lang="en-US" sz="2300" dirty="0"/>
          </a:p>
        </p:txBody>
      </p:sp>
      <p:grpSp>
        <p:nvGrpSpPr>
          <p:cNvPr id="4" name="Group 9"/>
          <p:cNvGrpSpPr/>
          <p:nvPr/>
        </p:nvGrpSpPr>
        <p:grpSpPr>
          <a:xfrm>
            <a:off x="611560" y="1277388"/>
            <a:ext cx="7344816" cy="3452320"/>
            <a:chOff x="-112965" y="260648"/>
            <a:chExt cx="4715192" cy="3532039"/>
          </a:xfrm>
        </p:grpSpPr>
        <p:pic>
          <p:nvPicPr>
            <p:cNvPr id="70658" name="Picture 2"/>
            <p:cNvPicPr>
              <a:picLocks noChangeAspect="1" noChangeArrowheads="1"/>
            </p:cNvPicPr>
            <p:nvPr/>
          </p:nvPicPr>
          <p:blipFill>
            <a:blip r:embed="rId2" cstate="print"/>
            <a:srcRect l="39208" t="8657" r="17624" b="42618"/>
            <a:stretch>
              <a:fillRect/>
            </a:stretch>
          </p:blipFill>
          <p:spPr bwMode="auto">
            <a:xfrm>
              <a:off x="395536" y="260648"/>
              <a:ext cx="3744416" cy="2574319"/>
            </a:xfrm>
            <a:prstGeom prst="rect">
              <a:avLst/>
            </a:prstGeom>
            <a:noFill/>
            <a:ln w="9525">
              <a:noFill/>
              <a:miter lim="800000"/>
              <a:headEnd/>
              <a:tailEnd/>
            </a:ln>
          </p:spPr>
        </p:pic>
        <p:sp>
          <p:nvSpPr>
            <p:cNvPr id="7" name="Rectangle 6"/>
            <p:cNvSpPr/>
            <p:nvPr/>
          </p:nvSpPr>
          <p:spPr>
            <a:xfrm>
              <a:off x="-112965" y="2942501"/>
              <a:ext cx="4715192" cy="850186"/>
            </a:xfrm>
            <a:prstGeom prst="rect">
              <a:avLst/>
            </a:prstGeom>
          </p:spPr>
          <p:txBody>
            <a:bodyPr wrap="square">
              <a:spAutoFit/>
            </a:bodyPr>
            <a:lstStyle/>
            <a:p>
              <a:pPr algn="ctr"/>
              <a:r>
                <a:rPr lang="en-US" sz="2400" b="1" dirty="0" err="1"/>
                <a:t>Stabilising</a:t>
              </a:r>
              <a:r>
                <a:rPr lang="en-US" sz="2400" b="1" dirty="0"/>
                <a:t> </a:t>
              </a:r>
            </a:p>
            <a:p>
              <a:pPr algn="ctr"/>
              <a:r>
                <a:rPr lang="en-US" sz="2400" dirty="0"/>
                <a:t>(more individuals acquire mean character value)</a:t>
              </a:r>
              <a:endParaRPr lang="en-US" sz="2400" b="1" dirty="0"/>
            </a:p>
          </p:txBody>
        </p:sp>
      </p:grpSp>
    </p:spTree>
    <p:extLst>
      <p:ext uri="{BB962C8B-B14F-4D97-AF65-F5344CB8AC3E}">
        <p14:creationId xmlns:p14="http://schemas.microsoft.com/office/powerpoint/2010/main" val="497527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91729"/>
            <a:ext cx="9144000" cy="583574"/>
          </a:xfrm>
        </p:spPr>
        <p:txBody>
          <a:bodyPr>
            <a:noAutofit/>
          </a:bodyPr>
          <a:lstStyle/>
          <a:p>
            <a:r>
              <a:rPr lang="en-US" sz="2300" b="1" dirty="0"/>
              <a:t>D</a:t>
            </a:r>
            <a:r>
              <a:rPr lang="en-US" sz="2300" dirty="0"/>
              <a:t>istribution curve of the </a:t>
            </a:r>
            <a:r>
              <a:rPr lang="en-US" sz="2300" b="1" dirty="0"/>
              <a:t>operation of natural selection on different traits </a:t>
            </a:r>
            <a:endParaRPr lang="en-US" sz="2300" dirty="0"/>
          </a:p>
        </p:txBody>
      </p:sp>
      <p:grpSp>
        <p:nvGrpSpPr>
          <p:cNvPr id="5" name="Group 10"/>
          <p:cNvGrpSpPr/>
          <p:nvPr/>
        </p:nvGrpSpPr>
        <p:grpSpPr>
          <a:xfrm>
            <a:off x="0" y="1299479"/>
            <a:ext cx="8820472" cy="4086433"/>
            <a:chOff x="4809499" y="279155"/>
            <a:chExt cx="7267251" cy="2891543"/>
          </a:xfrm>
        </p:grpSpPr>
        <p:pic>
          <p:nvPicPr>
            <p:cNvPr id="70659" name="Picture 3"/>
            <p:cNvPicPr>
              <a:picLocks noChangeAspect="1" noChangeArrowheads="1"/>
            </p:cNvPicPr>
            <p:nvPr/>
          </p:nvPicPr>
          <p:blipFill>
            <a:blip r:embed="rId2" cstate="print"/>
            <a:srcRect l="36526" t="31007" r="20115" b="20267"/>
            <a:stretch>
              <a:fillRect/>
            </a:stretch>
          </p:blipFill>
          <p:spPr bwMode="auto">
            <a:xfrm>
              <a:off x="6773238" y="279155"/>
              <a:ext cx="3760986" cy="2376264"/>
            </a:xfrm>
            <a:prstGeom prst="rect">
              <a:avLst/>
            </a:prstGeom>
            <a:noFill/>
            <a:ln w="9525">
              <a:noFill/>
              <a:miter lim="800000"/>
              <a:headEnd/>
              <a:tailEnd/>
            </a:ln>
          </p:spPr>
        </p:pic>
        <p:sp>
          <p:nvSpPr>
            <p:cNvPr id="8" name="Rectangle 7"/>
            <p:cNvSpPr/>
            <p:nvPr/>
          </p:nvSpPr>
          <p:spPr>
            <a:xfrm>
              <a:off x="4809499" y="2604466"/>
              <a:ext cx="7267251" cy="566232"/>
            </a:xfrm>
            <a:prstGeom prst="rect">
              <a:avLst/>
            </a:prstGeom>
          </p:spPr>
          <p:txBody>
            <a:bodyPr wrap="square">
              <a:spAutoFit/>
            </a:bodyPr>
            <a:lstStyle/>
            <a:p>
              <a:pPr algn="ctr"/>
              <a:r>
                <a:rPr lang="en-US" sz="2300" b="1" dirty="0"/>
                <a:t>Directional </a:t>
              </a:r>
            </a:p>
            <a:p>
              <a:pPr algn="ctr"/>
              <a:r>
                <a:rPr lang="en-US" sz="2300" dirty="0"/>
                <a:t>(more individuals acquire value other than the mean character value) </a:t>
              </a:r>
              <a:endParaRPr lang="en-US" sz="2300" b="1" dirty="0"/>
            </a:p>
          </p:txBody>
        </p:sp>
      </p:grpSp>
    </p:spTree>
    <p:extLst>
      <p:ext uri="{BB962C8B-B14F-4D97-AF65-F5344CB8AC3E}">
        <p14:creationId xmlns:p14="http://schemas.microsoft.com/office/powerpoint/2010/main" val="215662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91729"/>
            <a:ext cx="9144000" cy="583574"/>
          </a:xfrm>
        </p:spPr>
        <p:txBody>
          <a:bodyPr>
            <a:noAutofit/>
          </a:bodyPr>
          <a:lstStyle/>
          <a:p>
            <a:r>
              <a:rPr lang="en-US" sz="2000" b="1" dirty="0"/>
              <a:t>D</a:t>
            </a:r>
            <a:r>
              <a:rPr lang="en-US" sz="2000" dirty="0"/>
              <a:t>istribution curve of the </a:t>
            </a:r>
            <a:r>
              <a:rPr lang="en-US" sz="2000" b="1" dirty="0"/>
              <a:t>operation of natural selection on different traits </a:t>
            </a:r>
            <a:endParaRPr lang="en-US" sz="2000" dirty="0"/>
          </a:p>
        </p:txBody>
      </p:sp>
      <p:grpSp>
        <p:nvGrpSpPr>
          <p:cNvPr id="6" name="Group 11"/>
          <p:cNvGrpSpPr/>
          <p:nvPr/>
        </p:nvGrpSpPr>
        <p:grpSpPr>
          <a:xfrm>
            <a:off x="179514" y="1201316"/>
            <a:ext cx="8928991" cy="3935182"/>
            <a:chOff x="2558655" y="3284984"/>
            <a:chExt cx="7381378" cy="2885479"/>
          </a:xfrm>
        </p:grpSpPr>
        <p:pic>
          <p:nvPicPr>
            <p:cNvPr id="70660" name="Picture 4"/>
            <p:cNvPicPr>
              <a:picLocks noChangeAspect="1" noChangeArrowheads="1"/>
            </p:cNvPicPr>
            <p:nvPr/>
          </p:nvPicPr>
          <p:blipFill>
            <a:blip r:embed="rId2" cstate="print">
              <a:lum bright="10000" contrast="20000"/>
            </a:blip>
            <a:srcRect l="20115" t="18993" r="35887" b="32281"/>
            <a:stretch>
              <a:fillRect/>
            </a:stretch>
          </p:blipFill>
          <p:spPr bwMode="auto">
            <a:xfrm>
              <a:off x="4218737" y="3284984"/>
              <a:ext cx="3816424" cy="2376264"/>
            </a:xfrm>
            <a:prstGeom prst="rect">
              <a:avLst/>
            </a:prstGeom>
            <a:noFill/>
            <a:ln w="9525">
              <a:noFill/>
              <a:miter lim="800000"/>
              <a:headEnd/>
              <a:tailEnd/>
            </a:ln>
          </p:spPr>
        </p:pic>
        <p:sp>
          <p:nvSpPr>
            <p:cNvPr id="9" name="Rectangle 8"/>
            <p:cNvSpPr/>
            <p:nvPr/>
          </p:nvSpPr>
          <p:spPr>
            <a:xfrm>
              <a:off x="2558655" y="5696540"/>
              <a:ext cx="7381378" cy="473923"/>
            </a:xfrm>
            <a:prstGeom prst="rect">
              <a:avLst/>
            </a:prstGeom>
          </p:spPr>
          <p:txBody>
            <a:bodyPr wrap="square">
              <a:spAutoFit/>
            </a:bodyPr>
            <a:lstStyle/>
            <a:p>
              <a:pPr algn="ctr"/>
              <a:r>
                <a:rPr lang="en-US" b="1" dirty="0"/>
                <a:t>Disruptive </a:t>
              </a:r>
            </a:p>
            <a:p>
              <a:pPr algn="ctr"/>
              <a:r>
                <a:rPr lang="en-US" dirty="0"/>
                <a:t>(more individuals acquire </a:t>
              </a:r>
              <a:r>
                <a:rPr lang="en-US" b="1" dirty="0"/>
                <a:t>peripheral character </a:t>
              </a:r>
              <a:r>
                <a:rPr lang="en-US" dirty="0"/>
                <a:t>value at both ends of the distribution curve)</a:t>
              </a:r>
              <a:endParaRPr lang="en-US" b="1" dirty="0"/>
            </a:p>
          </p:txBody>
        </p:sp>
      </p:grpSp>
    </p:spTree>
    <p:extLst>
      <p:ext uri="{BB962C8B-B14F-4D97-AF65-F5344CB8AC3E}">
        <p14:creationId xmlns:p14="http://schemas.microsoft.com/office/powerpoint/2010/main" val="105014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224"/>
            <a:ext cx="8229600" cy="857250"/>
          </a:xfrm>
        </p:spPr>
        <p:txBody>
          <a:bodyPr>
            <a:noAutofit/>
          </a:bodyPr>
          <a:lstStyle/>
          <a:p>
            <a:r>
              <a:rPr lang="en-US" sz="2800" b="1"/>
              <a:t>HARDY-WEINBERG PRINCIPLE (genetic </a:t>
            </a:r>
            <a:r>
              <a:rPr lang="en-US" sz="2800" b="1" dirty="0"/>
              <a:t>equilibrium) </a:t>
            </a:r>
            <a:endParaRPr lang="en-US" sz="2800" dirty="0"/>
          </a:p>
        </p:txBody>
      </p:sp>
      <p:sp>
        <p:nvSpPr>
          <p:cNvPr id="3" name="Content Placeholder 2"/>
          <p:cNvSpPr>
            <a:spLocks noGrp="1"/>
          </p:cNvSpPr>
          <p:nvPr>
            <p:ph idx="1"/>
          </p:nvPr>
        </p:nvSpPr>
        <p:spPr>
          <a:xfrm>
            <a:off x="179512" y="1182403"/>
            <a:ext cx="8686800" cy="3997356"/>
          </a:xfrm>
        </p:spPr>
        <p:txBody>
          <a:bodyPr>
            <a:noAutofit/>
          </a:bodyPr>
          <a:lstStyle/>
          <a:p>
            <a:pPr algn="just"/>
            <a:r>
              <a:rPr lang="en-US" sz="2000" b="1" dirty="0"/>
              <a:t>Allelic frequency is </a:t>
            </a:r>
            <a:r>
              <a:rPr lang="en-US" sz="2000" b="1" dirty="0">
                <a:solidFill>
                  <a:srgbClr val="FFFF00"/>
                </a:solidFill>
              </a:rPr>
              <a:t>occurrence of alleles of a gene in a given population.</a:t>
            </a:r>
          </a:p>
          <a:p>
            <a:pPr algn="just"/>
            <a:r>
              <a:rPr lang="en-US" sz="2000" dirty="0"/>
              <a:t>Allelic frequency of a given population can be calculated mathematically using Hardy-Weinberg equation in</a:t>
            </a:r>
            <a:r>
              <a:rPr lang="en-US" sz="2000" b="1" dirty="0"/>
              <a:t> algebraic equations.</a:t>
            </a:r>
          </a:p>
          <a:p>
            <a:pPr algn="just"/>
            <a:r>
              <a:rPr lang="en-US" sz="2000" dirty="0"/>
              <a:t>Hardy-Weinberg principle says that </a:t>
            </a:r>
            <a:r>
              <a:rPr lang="en-US" sz="2000" b="1" i="1" dirty="0"/>
              <a:t>allelic frequencies in a population are </a:t>
            </a:r>
            <a:r>
              <a:rPr lang="en-US" sz="2000" b="1" i="1" dirty="0">
                <a:solidFill>
                  <a:srgbClr val="FFFF00"/>
                </a:solidFill>
              </a:rPr>
              <a:t>stable and is constant </a:t>
            </a:r>
            <a:r>
              <a:rPr lang="en-US" sz="2000" b="1" i="1" dirty="0"/>
              <a:t>from generation to generation</a:t>
            </a:r>
            <a:r>
              <a:rPr lang="en-US" sz="2000" i="1" dirty="0"/>
              <a:t> </a:t>
            </a:r>
            <a:r>
              <a:rPr lang="en-US" sz="2000" b="1" i="1" dirty="0"/>
              <a:t>OR </a:t>
            </a:r>
            <a:r>
              <a:rPr lang="en-US" sz="2000" i="1" dirty="0"/>
              <a:t> </a:t>
            </a:r>
            <a:r>
              <a:rPr lang="en-US" sz="2000" b="1" i="1" dirty="0"/>
              <a:t>gene pool remains a constant</a:t>
            </a:r>
            <a:r>
              <a:rPr lang="en-US" sz="2000" i="1" dirty="0"/>
              <a:t>. This is called </a:t>
            </a:r>
            <a:r>
              <a:rPr lang="en-US" sz="2000" b="1" i="1" dirty="0"/>
              <a:t>genetic equilibrium. [</a:t>
            </a:r>
            <a:r>
              <a:rPr lang="en-US" sz="2000" dirty="0"/>
              <a:t>Sum total of all the allelic frequencies is 1. Individual frequencies can be denoted by letter p, q, etc. </a:t>
            </a:r>
            <a:r>
              <a:rPr lang="en-US" sz="2000" b="1" i="1" dirty="0"/>
              <a:t>]</a:t>
            </a:r>
          </a:p>
          <a:p>
            <a:pPr algn="just"/>
            <a:r>
              <a:rPr lang="en-US" sz="2000" b="1" dirty="0">
                <a:solidFill>
                  <a:srgbClr val="FFFF00"/>
                </a:solidFill>
              </a:rPr>
              <a:t>Gene pool </a:t>
            </a:r>
            <a:r>
              <a:rPr lang="en-US" sz="2000" dirty="0"/>
              <a:t>is the </a:t>
            </a:r>
            <a:r>
              <a:rPr lang="en-US" sz="2000" b="1" dirty="0"/>
              <a:t>total genes </a:t>
            </a:r>
            <a:r>
              <a:rPr lang="en-US" sz="2000" dirty="0"/>
              <a:t>and </a:t>
            </a:r>
            <a:r>
              <a:rPr lang="en-US" sz="2000" b="1" dirty="0"/>
              <a:t>their alleles in a population</a:t>
            </a:r>
            <a:r>
              <a:rPr lang="en-US" sz="2000" dirty="0"/>
              <a:t>. </a:t>
            </a:r>
          </a:p>
        </p:txBody>
      </p:sp>
    </p:spTree>
    <p:extLst>
      <p:ext uri="{BB962C8B-B14F-4D97-AF65-F5344CB8AC3E}">
        <p14:creationId xmlns:p14="http://schemas.microsoft.com/office/powerpoint/2010/main" val="252815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Alleles</a:t>
            </a:r>
            <a:r>
              <a:rPr lang="en-US" sz="3200" dirty="0"/>
              <a:t> of a gene (Height)</a:t>
            </a:r>
          </a:p>
        </p:txBody>
      </p:sp>
      <p:grpSp>
        <p:nvGrpSpPr>
          <p:cNvPr id="9" name="Group 8"/>
          <p:cNvGrpSpPr/>
          <p:nvPr/>
        </p:nvGrpSpPr>
        <p:grpSpPr>
          <a:xfrm>
            <a:off x="4067944" y="1417340"/>
            <a:ext cx="2376264" cy="667236"/>
            <a:chOff x="179512" y="1832506"/>
            <a:chExt cx="2376264" cy="667236"/>
          </a:xfrm>
        </p:grpSpPr>
        <p:sp>
          <p:nvSpPr>
            <p:cNvPr id="4" name="Equal 3"/>
            <p:cNvSpPr/>
            <p:nvPr/>
          </p:nvSpPr>
          <p:spPr>
            <a:xfrm>
              <a:off x="179512" y="1832506"/>
              <a:ext cx="2376264" cy="667236"/>
            </a:xfrm>
            <a:prstGeom prst="mathEqual">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827584" y="1955775"/>
              <a:ext cx="60350" cy="14952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p:cNvSpPr/>
            <p:nvPr/>
          </p:nvSpPr>
          <p:spPr>
            <a:xfrm>
              <a:off x="827584" y="2203594"/>
              <a:ext cx="60350" cy="14952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 name="TextBox 9"/>
          <p:cNvSpPr txBox="1"/>
          <p:nvPr/>
        </p:nvSpPr>
        <p:spPr>
          <a:xfrm>
            <a:off x="4545712" y="1107212"/>
            <a:ext cx="3626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T</a:t>
            </a:r>
          </a:p>
        </p:txBody>
      </p:sp>
      <p:sp>
        <p:nvSpPr>
          <p:cNvPr id="11" name="TextBox 10"/>
          <p:cNvSpPr txBox="1"/>
          <p:nvPr/>
        </p:nvSpPr>
        <p:spPr>
          <a:xfrm>
            <a:off x="4602480" y="1830224"/>
            <a:ext cx="3097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t</a:t>
            </a:r>
          </a:p>
        </p:txBody>
      </p:sp>
      <p:grpSp>
        <p:nvGrpSpPr>
          <p:cNvPr id="16" name="Group 15"/>
          <p:cNvGrpSpPr/>
          <p:nvPr/>
        </p:nvGrpSpPr>
        <p:grpSpPr>
          <a:xfrm>
            <a:off x="144016" y="481236"/>
            <a:ext cx="1835696" cy="2232248"/>
            <a:chOff x="395536" y="1203598"/>
            <a:chExt cx="1584176" cy="2016224"/>
          </a:xfrm>
        </p:grpSpPr>
        <p:sp>
          <p:nvSpPr>
            <p:cNvPr id="13" name="Rounded Rectangle 12"/>
            <p:cNvSpPr/>
            <p:nvPr/>
          </p:nvSpPr>
          <p:spPr>
            <a:xfrm>
              <a:off x="395536" y="1203598"/>
              <a:ext cx="1584176" cy="2016224"/>
            </a:xfrm>
            <a:prstGeom prst="roundRect">
              <a:avLst>
                <a:gd name="adj" fmla="val 34608"/>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val 13"/>
            <p:cNvSpPr/>
            <p:nvPr/>
          </p:nvSpPr>
          <p:spPr>
            <a:xfrm>
              <a:off x="755576" y="1749182"/>
              <a:ext cx="864096" cy="86409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4"/>
            <p:cNvSpPr/>
            <p:nvPr/>
          </p:nvSpPr>
          <p:spPr>
            <a:xfrm>
              <a:off x="899160" y="1874175"/>
              <a:ext cx="668226" cy="667573"/>
            </a:xfrm>
            <a:custGeom>
              <a:avLst/>
              <a:gdLst>
                <a:gd name="connsiteX0" fmla="*/ 259080 w 668226"/>
                <a:gd name="connsiteY0" fmla="*/ 350865 h 667573"/>
                <a:gd name="connsiteX1" fmla="*/ 198120 w 668226"/>
                <a:gd name="connsiteY1" fmla="*/ 366105 h 667573"/>
                <a:gd name="connsiteX2" fmla="*/ 259080 w 668226"/>
                <a:gd name="connsiteY2" fmla="*/ 396585 h 667573"/>
                <a:gd name="connsiteX3" fmla="*/ 381000 w 668226"/>
                <a:gd name="connsiteY3" fmla="*/ 442305 h 667573"/>
                <a:gd name="connsiteX4" fmla="*/ 381000 w 668226"/>
                <a:gd name="connsiteY4" fmla="*/ 594705 h 667573"/>
                <a:gd name="connsiteX5" fmla="*/ 304800 w 668226"/>
                <a:gd name="connsiteY5" fmla="*/ 625185 h 667573"/>
                <a:gd name="connsiteX6" fmla="*/ 152400 w 668226"/>
                <a:gd name="connsiteY6" fmla="*/ 579465 h 667573"/>
                <a:gd name="connsiteX7" fmla="*/ 137160 w 668226"/>
                <a:gd name="connsiteY7" fmla="*/ 533745 h 667573"/>
                <a:gd name="connsiteX8" fmla="*/ 167640 w 668226"/>
                <a:gd name="connsiteY8" fmla="*/ 350865 h 667573"/>
                <a:gd name="connsiteX9" fmla="*/ 289560 w 668226"/>
                <a:gd name="connsiteY9" fmla="*/ 320385 h 667573"/>
                <a:gd name="connsiteX10" fmla="*/ 350520 w 668226"/>
                <a:gd name="connsiteY10" fmla="*/ 335625 h 667573"/>
                <a:gd name="connsiteX11" fmla="*/ 381000 w 668226"/>
                <a:gd name="connsiteY11" fmla="*/ 381345 h 667573"/>
                <a:gd name="connsiteX12" fmla="*/ 228600 w 668226"/>
                <a:gd name="connsiteY12" fmla="*/ 396585 h 667573"/>
                <a:gd name="connsiteX13" fmla="*/ 198120 w 668226"/>
                <a:gd name="connsiteY13" fmla="*/ 472785 h 667573"/>
                <a:gd name="connsiteX14" fmla="*/ 213360 w 668226"/>
                <a:gd name="connsiteY14" fmla="*/ 533745 h 667573"/>
                <a:gd name="connsiteX15" fmla="*/ 259080 w 668226"/>
                <a:gd name="connsiteY15" fmla="*/ 488025 h 667573"/>
                <a:gd name="connsiteX16" fmla="*/ 304800 w 668226"/>
                <a:gd name="connsiteY16" fmla="*/ 457545 h 667573"/>
                <a:gd name="connsiteX17" fmla="*/ 335280 w 668226"/>
                <a:gd name="connsiteY17" fmla="*/ 625185 h 667573"/>
                <a:gd name="connsiteX18" fmla="*/ 213360 w 668226"/>
                <a:gd name="connsiteY18" fmla="*/ 609945 h 667573"/>
                <a:gd name="connsiteX19" fmla="*/ 167640 w 668226"/>
                <a:gd name="connsiteY19" fmla="*/ 548985 h 667573"/>
                <a:gd name="connsiteX20" fmla="*/ 152400 w 668226"/>
                <a:gd name="connsiteY20" fmla="*/ 503265 h 667573"/>
                <a:gd name="connsiteX21" fmla="*/ 167640 w 668226"/>
                <a:gd name="connsiteY21" fmla="*/ 198465 h 667573"/>
                <a:gd name="connsiteX22" fmla="*/ 274320 w 668226"/>
                <a:gd name="connsiteY22" fmla="*/ 213705 h 667573"/>
                <a:gd name="connsiteX23" fmla="*/ 335280 w 668226"/>
                <a:gd name="connsiteY23" fmla="*/ 305145 h 667573"/>
                <a:gd name="connsiteX24" fmla="*/ 365760 w 668226"/>
                <a:gd name="connsiteY24" fmla="*/ 350865 h 667573"/>
                <a:gd name="connsiteX25" fmla="*/ 335280 w 668226"/>
                <a:gd name="connsiteY25" fmla="*/ 396585 h 667573"/>
                <a:gd name="connsiteX26" fmla="*/ 274320 w 668226"/>
                <a:gd name="connsiteY26" fmla="*/ 427065 h 667573"/>
                <a:gd name="connsiteX27" fmla="*/ 441960 w 668226"/>
                <a:gd name="connsiteY27" fmla="*/ 396585 h 667573"/>
                <a:gd name="connsiteX28" fmla="*/ 381000 w 668226"/>
                <a:gd name="connsiteY28" fmla="*/ 228945 h 667573"/>
                <a:gd name="connsiteX29" fmla="*/ 304800 w 668226"/>
                <a:gd name="connsiteY29" fmla="*/ 244185 h 667573"/>
                <a:gd name="connsiteX30" fmla="*/ 350520 w 668226"/>
                <a:gd name="connsiteY30" fmla="*/ 289905 h 667573"/>
                <a:gd name="connsiteX31" fmla="*/ 426720 w 668226"/>
                <a:gd name="connsiteY31" fmla="*/ 305145 h 667573"/>
                <a:gd name="connsiteX32" fmla="*/ 472440 w 668226"/>
                <a:gd name="connsiteY32" fmla="*/ 320385 h 667573"/>
                <a:gd name="connsiteX33" fmla="*/ 441960 w 668226"/>
                <a:gd name="connsiteY33" fmla="*/ 381345 h 667573"/>
                <a:gd name="connsiteX34" fmla="*/ 320040 w 668226"/>
                <a:gd name="connsiteY34" fmla="*/ 320385 h 667573"/>
                <a:gd name="connsiteX35" fmla="*/ 289560 w 668226"/>
                <a:gd name="connsiteY35" fmla="*/ 274665 h 667573"/>
                <a:gd name="connsiteX36" fmla="*/ 228600 w 668226"/>
                <a:gd name="connsiteY36" fmla="*/ 244185 h 667573"/>
                <a:gd name="connsiteX37" fmla="*/ 335280 w 668226"/>
                <a:gd name="connsiteY37" fmla="*/ 183225 h 667573"/>
                <a:gd name="connsiteX38" fmla="*/ 441960 w 668226"/>
                <a:gd name="connsiteY38" fmla="*/ 167985 h 667573"/>
                <a:gd name="connsiteX39" fmla="*/ 289560 w 668226"/>
                <a:gd name="connsiteY39" fmla="*/ 107025 h 667573"/>
                <a:gd name="connsiteX40" fmla="*/ 137160 w 668226"/>
                <a:gd name="connsiteY40" fmla="*/ 381345 h 667573"/>
                <a:gd name="connsiteX41" fmla="*/ 182880 w 668226"/>
                <a:gd name="connsiteY41" fmla="*/ 350865 h 667573"/>
                <a:gd name="connsiteX42" fmla="*/ 198120 w 668226"/>
                <a:gd name="connsiteY42" fmla="*/ 442305 h 667573"/>
                <a:gd name="connsiteX43" fmla="*/ 121920 w 668226"/>
                <a:gd name="connsiteY43" fmla="*/ 427065 h 667573"/>
                <a:gd name="connsiteX44" fmla="*/ 91440 w 668226"/>
                <a:gd name="connsiteY44" fmla="*/ 381345 h 667573"/>
                <a:gd name="connsiteX45" fmla="*/ 106680 w 668226"/>
                <a:gd name="connsiteY45" fmla="*/ 335625 h 667573"/>
                <a:gd name="connsiteX46" fmla="*/ 121920 w 668226"/>
                <a:gd name="connsiteY46" fmla="*/ 274665 h 667573"/>
                <a:gd name="connsiteX47" fmla="*/ 15240 w 668226"/>
                <a:gd name="connsiteY47" fmla="*/ 259425 h 667573"/>
                <a:gd name="connsiteX48" fmla="*/ 0 w 668226"/>
                <a:gd name="connsiteY48" fmla="*/ 305145 h 667573"/>
                <a:gd name="connsiteX49" fmla="*/ 91440 w 668226"/>
                <a:gd name="connsiteY49" fmla="*/ 335625 h 667573"/>
                <a:gd name="connsiteX50" fmla="*/ 137160 w 668226"/>
                <a:gd name="connsiteY50" fmla="*/ 183225 h 667573"/>
                <a:gd name="connsiteX51" fmla="*/ 152400 w 668226"/>
                <a:gd name="connsiteY51" fmla="*/ 137505 h 667573"/>
                <a:gd name="connsiteX52" fmla="*/ 198120 w 668226"/>
                <a:gd name="connsiteY52" fmla="*/ 107025 h 667573"/>
                <a:gd name="connsiteX53" fmla="*/ 289560 w 668226"/>
                <a:gd name="connsiteY53" fmla="*/ 122265 h 667573"/>
                <a:gd name="connsiteX54" fmla="*/ 304800 w 668226"/>
                <a:gd name="connsiteY54" fmla="*/ 167985 h 667573"/>
                <a:gd name="connsiteX55" fmla="*/ 259080 w 668226"/>
                <a:gd name="connsiteY55" fmla="*/ 183225 h 667573"/>
                <a:gd name="connsiteX56" fmla="*/ 167640 w 668226"/>
                <a:gd name="connsiteY56" fmla="*/ 167985 h 667573"/>
                <a:gd name="connsiteX57" fmla="*/ 137160 w 668226"/>
                <a:gd name="connsiteY57" fmla="*/ 122265 h 667573"/>
                <a:gd name="connsiteX58" fmla="*/ 91440 w 668226"/>
                <a:gd name="connsiteY58" fmla="*/ 91785 h 667573"/>
                <a:gd name="connsiteX59" fmla="*/ 76200 w 668226"/>
                <a:gd name="connsiteY59" fmla="*/ 259425 h 667573"/>
                <a:gd name="connsiteX60" fmla="*/ 121920 w 668226"/>
                <a:gd name="connsiteY60" fmla="*/ 274665 h 667573"/>
                <a:gd name="connsiteX61" fmla="*/ 304800 w 668226"/>
                <a:gd name="connsiteY61" fmla="*/ 259425 h 667573"/>
                <a:gd name="connsiteX62" fmla="*/ 320040 w 668226"/>
                <a:gd name="connsiteY62" fmla="*/ 305145 h 667573"/>
                <a:gd name="connsiteX63" fmla="*/ 365760 w 668226"/>
                <a:gd name="connsiteY63" fmla="*/ 335625 h 667573"/>
                <a:gd name="connsiteX64" fmla="*/ 441960 w 668226"/>
                <a:gd name="connsiteY64" fmla="*/ 198465 h 667573"/>
                <a:gd name="connsiteX65" fmla="*/ 106680 w 668226"/>
                <a:gd name="connsiteY65" fmla="*/ 442305 h 667573"/>
                <a:gd name="connsiteX66" fmla="*/ 15240 w 668226"/>
                <a:gd name="connsiteY66" fmla="*/ 411825 h 667573"/>
                <a:gd name="connsiteX67" fmla="*/ 30480 w 668226"/>
                <a:gd name="connsiteY67" fmla="*/ 488025 h 667573"/>
                <a:gd name="connsiteX68" fmla="*/ 45720 w 668226"/>
                <a:gd name="connsiteY68" fmla="*/ 533745 h 667573"/>
                <a:gd name="connsiteX69" fmla="*/ 121920 w 668226"/>
                <a:gd name="connsiteY69" fmla="*/ 518505 h 667573"/>
                <a:gd name="connsiteX70" fmla="*/ 106680 w 668226"/>
                <a:gd name="connsiteY70" fmla="*/ 411825 h 667573"/>
                <a:gd name="connsiteX71" fmla="*/ 76200 w 668226"/>
                <a:gd name="connsiteY71" fmla="*/ 366105 h 667573"/>
                <a:gd name="connsiteX72" fmla="*/ 121920 w 668226"/>
                <a:gd name="connsiteY72" fmla="*/ 335625 h 667573"/>
                <a:gd name="connsiteX73" fmla="*/ 274320 w 668226"/>
                <a:gd name="connsiteY73" fmla="*/ 381345 h 667573"/>
                <a:gd name="connsiteX74" fmla="*/ 381000 w 668226"/>
                <a:gd name="connsiteY74" fmla="*/ 488025 h 667573"/>
                <a:gd name="connsiteX75" fmla="*/ 426720 w 668226"/>
                <a:gd name="connsiteY75" fmla="*/ 457545 h 667573"/>
                <a:gd name="connsiteX76" fmla="*/ 441960 w 668226"/>
                <a:gd name="connsiteY76" fmla="*/ 625185 h 667573"/>
                <a:gd name="connsiteX77" fmla="*/ 396240 w 668226"/>
                <a:gd name="connsiteY77" fmla="*/ 609945 h 667573"/>
                <a:gd name="connsiteX78" fmla="*/ 365760 w 668226"/>
                <a:gd name="connsiteY78" fmla="*/ 564225 h 667573"/>
                <a:gd name="connsiteX79" fmla="*/ 320040 w 668226"/>
                <a:gd name="connsiteY79" fmla="*/ 533745 h 667573"/>
                <a:gd name="connsiteX80" fmla="*/ 243840 w 668226"/>
                <a:gd name="connsiteY80" fmla="*/ 548985 h 667573"/>
                <a:gd name="connsiteX81" fmla="*/ 198120 w 668226"/>
                <a:gd name="connsiteY81" fmla="*/ 564225 h 667573"/>
                <a:gd name="connsiteX82" fmla="*/ 213360 w 668226"/>
                <a:gd name="connsiteY82" fmla="*/ 625185 h 667573"/>
                <a:gd name="connsiteX83" fmla="*/ 304800 w 668226"/>
                <a:gd name="connsiteY83" fmla="*/ 609945 h 667573"/>
                <a:gd name="connsiteX84" fmla="*/ 365760 w 668226"/>
                <a:gd name="connsiteY84" fmla="*/ 518505 h 667573"/>
                <a:gd name="connsiteX85" fmla="*/ 396240 w 668226"/>
                <a:gd name="connsiteY85" fmla="*/ 472785 h 667573"/>
                <a:gd name="connsiteX86" fmla="*/ 441960 w 668226"/>
                <a:gd name="connsiteY86" fmla="*/ 442305 h 667573"/>
                <a:gd name="connsiteX87" fmla="*/ 609600 w 668226"/>
                <a:gd name="connsiteY87" fmla="*/ 427065 h 667573"/>
                <a:gd name="connsiteX88" fmla="*/ 624840 w 668226"/>
                <a:gd name="connsiteY88" fmla="*/ 228945 h 667573"/>
                <a:gd name="connsiteX89" fmla="*/ 579120 w 668226"/>
                <a:gd name="connsiteY89" fmla="*/ 213705 h 667573"/>
                <a:gd name="connsiteX90" fmla="*/ 533400 w 668226"/>
                <a:gd name="connsiteY90" fmla="*/ 244185 h 667573"/>
                <a:gd name="connsiteX91" fmla="*/ 487680 w 668226"/>
                <a:gd name="connsiteY91" fmla="*/ 411825 h 667573"/>
                <a:gd name="connsiteX92" fmla="*/ 518160 w 668226"/>
                <a:gd name="connsiteY92" fmla="*/ 366105 h 667573"/>
                <a:gd name="connsiteX93" fmla="*/ 502920 w 668226"/>
                <a:gd name="connsiteY93" fmla="*/ 320385 h 667573"/>
                <a:gd name="connsiteX94" fmla="*/ 487680 w 668226"/>
                <a:gd name="connsiteY94" fmla="*/ 366105 h 667573"/>
                <a:gd name="connsiteX95" fmla="*/ 548640 w 668226"/>
                <a:gd name="connsiteY95" fmla="*/ 457545 h 667573"/>
                <a:gd name="connsiteX96" fmla="*/ 533400 w 668226"/>
                <a:gd name="connsiteY96" fmla="*/ 503265 h 667573"/>
                <a:gd name="connsiteX97" fmla="*/ 487680 w 668226"/>
                <a:gd name="connsiteY97" fmla="*/ 533745 h 667573"/>
                <a:gd name="connsiteX98" fmla="*/ 502920 w 668226"/>
                <a:gd name="connsiteY98" fmla="*/ 259425 h 667573"/>
                <a:gd name="connsiteX99" fmla="*/ 441960 w 668226"/>
                <a:gd name="connsiteY99" fmla="*/ 167985 h 667573"/>
                <a:gd name="connsiteX100" fmla="*/ 426720 w 668226"/>
                <a:gd name="connsiteY100" fmla="*/ 122265 h 667573"/>
                <a:gd name="connsiteX101" fmla="*/ 487680 w 668226"/>
                <a:gd name="connsiteY101" fmla="*/ 91785 h 667573"/>
                <a:gd name="connsiteX102" fmla="*/ 502920 w 668226"/>
                <a:gd name="connsiteY102" fmla="*/ 137505 h 667573"/>
                <a:gd name="connsiteX103" fmla="*/ 533400 w 668226"/>
                <a:gd name="connsiteY103" fmla="*/ 183225 h 667573"/>
                <a:gd name="connsiteX104" fmla="*/ 518160 w 668226"/>
                <a:gd name="connsiteY104" fmla="*/ 228945 h 667573"/>
                <a:gd name="connsiteX105" fmla="*/ 502920 w 668226"/>
                <a:gd name="connsiteY105" fmla="*/ 167985 h 667573"/>
                <a:gd name="connsiteX106" fmla="*/ 457200 w 668226"/>
                <a:gd name="connsiteY106" fmla="*/ 152745 h 667573"/>
                <a:gd name="connsiteX107" fmla="*/ 320040 w 668226"/>
                <a:gd name="connsiteY107" fmla="*/ 137505 h 667573"/>
                <a:gd name="connsiteX108" fmla="*/ 243840 w 668226"/>
                <a:gd name="connsiteY108" fmla="*/ 345 h 667573"/>
                <a:gd name="connsiteX109" fmla="*/ 228600 w 668226"/>
                <a:gd name="connsiteY109" fmla="*/ 46065 h 667573"/>
                <a:gd name="connsiteX110" fmla="*/ 259080 w 668226"/>
                <a:gd name="connsiteY110" fmla="*/ 107025 h 66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68226" h="667573">
                  <a:moveTo>
                    <a:pt x="259080" y="350865"/>
                  </a:moveTo>
                  <a:cubicBezTo>
                    <a:pt x="238760" y="355945"/>
                    <a:pt x="198120" y="345160"/>
                    <a:pt x="198120" y="366105"/>
                  </a:cubicBezTo>
                  <a:cubicBezTo>
                    <a:pt x="198120" y="388823"/>
                    <a:pt x="237808" y="388608"/>
                    <a:pt x="259080" y="396585"/>
                  </a:cubicBezTo>
                  <a:cubicBezTo>
                    <a:pt x="425080" y="458835"/>
                    <a:pt x="211280" y="357445"/>
                    <a:pt x="381000" y="442305"/>
                  </a:cubicBezTo>
                  <a:cubicBezTo>
                    <a:pt x="399872" y="498920"/>
                    <a:pt x="439137" y="544873"/>
                    <a:pt x="381000" y="594705"/>
                  </a:cubicBezTo>
                  <a:cubicBezTo>
                    <a:pt x="360229" y="612508"/>
                    <a:pt x="330200" y="615025"/>
                    <a:pt x="304800" y="625185"/>
                  </a:cubicBezTo>
                  <a:cubicBezTo>
                    <a:pt x="258114" y="618516"/>
                    <a:pt x="188172" y="624179"/>
                    <a:pt x="152400" y="579465"/>
                  </a:cubicBezTo>
                  <a:cubicBezTo>
                    <a:pt x="142365" y="566921"/>
                    <a:pt x="142240" y="548985"/>
                    <a:pt x="137160" y="533745"/>
                  </a:cubicBezTo>
                  <a:cubicBezTo>
                    <a:pt x="147320" y="472785"/>
                    <a:pt x="131719" y="401154"/>
                    <a:pt x="167640" y="350865"/>
                  </a:cubicBezTo>
                  <a:cubicBezTo>
                    <a:pt x="191989" y="316777"/>
                    <a:pt x="289560" y="320385"/>
                    <a:pt x="289560" y="320385"/>
                  </a:cubicBezTo>
                  <a:cubicBezTo>
                    <a:pt x="309880" y="325465"/>
                    <a:pt x="333092" y="324007"/>
                    <a:pt x="350520" y="335625"/>
                  </a:cubicBezTo>
                  <a:cubicBezTo>
                    <a:pt x="365760" y="345785"/>
                    <a:pt x="397383" y="373154"/>
                    <a:pt x="381000" y="381345"/>
                  </a:cubicBezTo>
                  <a:cubicBezTo>
                    <a:pt x="335336" y="404177"/>
                    <a:pt x="279400" y="391505"/>
                    <a:pt x="228600" y="396585"/>
                  </a:cubicBezTo>
                  <a:cubicBezTo>
                    <a:pt x="218440" y="421985"/>
                    <a:pt x="201141" y="445596"/>
                    <a:pt x="198120" y="472785"/>
                  </a:cubicBezTo>
                  <a:cubicBezTo>
                    <a:pt x="195807" y="493602"/>
                    <a:pt x="193040" y="528665"/>
                    <a:pt x="213360" y="533745"/>
                  </a:cubicBezTo>
                  <a:cubicBezTo>
                    <a:pt x="234269" y="538972"/>
                    <a:pt x="242523" y="501823"/>
                    <a:pt x="259080" y="488025"/>
                  </a:cubicBezTo>
                  <a:cubicBezTo>
                    <a:pt x="273151" y="476299"/>
                    <a:pt x="289560" y="467705"/>
                    <a:pt x="304800" y="457545"/>
                  </a:cubicBezTo>
                  <a:cubicBezTo>
                    <a:pt x="352955" y="489649"/>
                    <a:pt x="442555" y="529829"/>
                    <a:pt x="335280" y="625185"/>
                  </a:cubicBezTo>
                  <a:cubicBezTo>
                    <a:pt x="304669" y="652395"/>
                    <a:pt x="254000" y="615025"/>
                    <a:pt x="213360" y="609945"/>
                  </a:cubicBezTo>
                  <a:cubicBezTo>
                    <a:pt x="198120" y="589625"/>
                    <a:pt x="180242" y="571038"/>
                    <a:pt x="167640" y="548985"/>
                  </a:cubicBezTo>
                  <a:cubicBezTo>
                    <a:pt x="159670" y="535037"/>
                    <a:pt x="152400" y="519329"/>
                    <a:pt x="152400" y="503265"/>
                  </a:cubicBezTo>
                  <a:cubicBezTo>
                    <a:pt x="152400" y="401538"/>
                    <a:pt x="162560" y="300065"/>
                    <a:pt x="167640" y="198465"/>
                  </a:cubicBezTo>
                  <a:cubicBezTo>
                    <a:pt x="203200" y="203545"/>
                    <a:pt x="244015" y="194420"/>
                    <a:pt x="274320" y="213705"/>
                  </a:cubicBezTo>
                  <a:cubicBezTo>
                    <a:pt x="305225" y="233372"/>
                    <a:pt x="314960" y="274665"/>
                    <a:pt x="335280" y="305145"/>
                  </a:cubicBezTo>
                  <a:lnTo>
                    <a:pt x="365760" y="350865"/>
                  </a:lnTo>
                  <a:cubicBezTo>
                    <a:pt x="355600" y="366105"/>
                    <a:pt x="349351" y="384859"/>
                    <a:pt x="335280" y="396585"/>
                  </a:cubicBezTo>
                  <a:cubicBezTo>
                    <a:pt x="317827" y="411129"/>
                    <a:pt x="251602" y="427065"/>
                    <a:pt x="274320" y="427065"/>
                  </a:cubicBezTo>
                  <a:cubicBezTo>
                    <a:pt x="331116" y="427065"/>
                    <a:pt x="386080" y="406745"/>
                    <a:pt x="441960" y="396585"/>
                  </a:cubicBezTo>
                  <a:cubicBezTo>
                    <a:pt x="437780" y="363148"/>
                    <a:pt x="448453" y="245808"/>
                    <a:pt x="381000" y="228945"/>
                  </a:cubicBezTo>
                  <a:cubicBezTo>
                    <a:pt x="355870" y="222663"/>
                    <a:pt x="330200" y="239105"/>
                    <a:pt x="304800" y="244185"/>
                  </a:cubicBezTo>
                  <a:cubicBezTo>
                    <a:pt x="320040" y="259425"/>
                    <a:pt x="331243" y="280266"/>
                    <a:pt x="350520" y="289905"/>
                  </a:cubicBezTo>
                  <a:cubicBezTo>
                    <a:pt x="373688" y="301489"/>
                    <a:pt x="401590" y="298863"/>
                    <a:pt x="426720" y="305145"/>
                  </a:cubicBezTo>
                  <a:cubicBezTo>
                    <a:pt x="442305" y="309041"/>
                    <a:pt x="457200" y="315305"/>
                    <a:pt x="472440" y="320385"/>
                  </a:cubicBezTo>
                  <a:cubicBezTo>
                    <a:pt x="462280" y="340705"/>
                    <a:pt x="462842" y="372396"/>
                    <a:pt x="441960" y="381345"/>
                  </a:cubicBezTo>
                  <a:cubicBezTo>
                    <a:pt x="391645" y="402909"/>
                    <a:pt x="344954" y="350282"/>
                    <a:pt x="320040" y="320385"/>
                  </a:cubicBezTo>
                  <a:cubicBezTo>
                    <a:pt x="308314" y="306314"/>
                    <a:pt x="303631" y="286391"/>
                    <a:pt x="289560" y="274665"/>
                  </a:cubicBezTo>
                  <a:cubicBezTo>
                    <a:pt x="272107" y="260121"/>
                    <a:pt x="248920" y="254345"/>
                    <a:pt x="228600" y="244185"/>
                  </a:cubicBezTo>
                  <a:cubicBezTo>
                    <a:pt x="254022" y="91651"/>
                    <a:pt x="209430" y="173544"/>
                    <a:pt x="335280" y="183225"/>
                  </a:cubicBezTo>
                  <a:cubicBezTo>
                    <a:pt x="371095" y="185980"/>
                    <a:pt x="406400" y="173065"/>
                    <a:pt x="441960" y="167985"/>
                  </a:cubicBezTo>
                  <a:cubicBezTo>
                    <a:pt x="391160" y="147665"/>
                    <a:pt x="334383" y="75649"/>
                    <a:pt x="289560" y="107025"/>
                  </a:cubicBezTo>
                  <a:cubicBezTo>
                    <a:pt x="203865" y="167011"/>
                    <a:pt x="179087" y="285512"/>
                    <a:pt x="137160" y="381345"/>
                  </a:cubicBezTo>
                  <a:cubicBezTo>
                    <a:pt x="129819" y="398126"/>
                    <a:pt x="167640" y="361025"/>
                    <a:pt x="182880" y="350865"/>
                  </a:cubicBezTo>
                  <a:cubicBezTo>
                    <a:pt x="187391" y="357631"/>
                    <a:pt x="249744" y="425097"/>
                    <a:pt x="198120" y="442305"/>
                  </a:cubicBezTo>
                  <a:cubicBezTo>
                    <a:pt x="173546" y="450496"/>
                    <a:pt x="147320" y="432145"/>
                    <a:pt x="121920" y="427065"/>
                  </a:cubicBezTo>
                  <a:cubicBezTo>
                    <a:pt x="111760" y="411825"/>
                    <a:pt x="94451" y="399412"/>
                    <a:pt x="91440" y="381345"/>
                  </a:cubicBezTo>
                  <a:cubicBezTo>
                    <a:pt x="88799" y="365499"/>
                    <a:pt x="102267" y="351071"/>
                    <a:pt x="106680" y="335625"/>
                  </a:cubicBezTo>
                  <a:cubicBezTo>
                    <a:pt x="112434" y="315486"/>
                    <a:pt x="116840" y="294985"/>
                    <a:pt x="121920" y="274665"/>
                  </a:cubicBezTo>
                  <a:cubicBezTo>
                    <a:pt x="84590" y="249778"/>
                    <a:pt x="64446" y="220060"/>
                    <a:pt x="15240" y="259425"/>
                  </a:cubicBezTo>
                  <a:cubicBezTo>
                    <a:pt x="2696" y="269460"/>
                    <a:pt x="5080" y="289905"/>
                    <a:pt x="0" y="305145"/>
                  </a:cubicBezTo>
                  <a:cubicBezTo>
                    <a:pt x="11297" y="350333"/>
                    <a:pt x="9608" y="429147"/>
                    <a:pt x="91440" y="335625"/>
                  </a:cubicBezTo>
                  <a:cubicBezTo>
                    <a:pt x="106805" y="318065"/>
                    <a:pt x="128300" y="214236"/>
                    <a:pt x="137160" y="183225"/>
                  </a:cubicBezTo>
                  <a:cubicBezTo>
                    <a:pt x="141573" y="167779"/>
                    <a:pt x="142365" y="150049"/>
                    <a:pt x="152400" y="137505"/>
                  </a:cubicBezTo>
                  <a:cubicBezTo>
                    <a:pt x="163842" y="123202"/>
                    <a:pt x="182880" y="117185"/>
                    <a:pt x="198120" y="107025"/>
                  </a:cubicBezTo>
                  <a:cubicBezTo>
                    <a:pt x="228600" y="112105"/>
                    <a:pt x="262731" y="106934"/>
                    <a:pt x="289560" y="122265"/>
                  </a:cubicBezTo>
                  <a:cubicBezTo>
                    <a:pt x="303508" y="130235"/>
                    <a:pt x="311984" y="153617"/>
                    <a:pt x="304800" y="167985"/>
                  </a:cubicBezTo>
                  <a:cubicBezTo>
                    <a:pt x="297616" y="182353"/>
                    <a:pt x="274320" y="178145"/>
                    <a:pt x="259080" y="183225"/>
                  </a:cubicBezTo>
                  <a:cubicBezTo>
                    <a:pt x="228600" y="178145"/>
                    <a:pt x="195278" y="181804"/>
                    <a:pt x="167640" y="167985"/>
                  </a:cubicBezTo>
                  <a:cubicBezTo>
                    <a:pt x="151257" y="159794"/>
                    <a:pt x="150112" y="135217"/>
                    <a:pt x="137160" y="122265"/>
                  </a:cubicBezTo>
                  <a:cubicBezTo>
                    <a:pt x="124208" y="109313"/>
                    <a:pt x="106680" y="101945"/>
                    <a:pt x="91440" y="91785"/>
                  </a:cubicBezTo>
                  <a:cubicBezTo>
                    <a:pt x="50250" y="153570"/>
                    <a:pt x="31837" y="159607"/>
                    <a:pt x="76200" y="259425"/>
                  </a:cubicBezTo>
                  <a:cubicBezTo>
                    <a:pt x="82724" y="274105"/>
                    <a:pt x="106680" y="269585"/>
                    <a:pt x="121920" y="274665"/>
                  </a:cubicBezTo>
                  <a:cubicBezTo>
                    <a:pt x="189161" y="229837"/>
                    <a:pt x="191514" y="214110"/>
                    <a:pt x="304800" y="259425"/>
                  </a:cubicBezTo>
                  <a:cubicBezTo>
                    <a:pt x="319715" y="265391"/>
                    <a:pt x="310005" y="292601"/>
                    <a:pt x="320040" y="305145"/>
                  </a:cubicBezTo>
                  <a:cubicBezTo>
                    <a:pt x="331482" y="319448"/>
                    <a:pt x="350520" y="325465"/>
                    <a:pt x="365760" y="335625"/>
                  </a:cubicBezTo>
                  <a:cubicBezTo>
                    <a:pt x="435631" y="230819"/>
                    <a:pt x="415136" y="278938"/>
                    <a:pt x="441960" y="198465"/>
                  </a:cubicBezTo>
                  <a:cubicBezTo>
                    <a:pt x="615491" y="314152"/>
                    <a:pt x="450419" y="184501"/>
                    <a:pt x="106680" y="442305"/>
                  </a:cubicBezTo>
                  <a:cubicBezTo>
                    <a:pt x="54664" y="481317"/>
                    <a:pt x="313612" y="667573"/>
                    <a:pt x="15240" y="411825"/>
                  </a:cubicBezTo>
                  <a:cubicBezTo>
                    <a:pt x="20320" y="437225"/>
                    <a:pt x="24198" y="462895"/>
                    <a:pt x="30480" y="488025"/>
                  </a:cubicBezTo>
                  <a:cubicBezTo>
                    <a:pt x="34376" y="503610"/>
                    <a:pt x="30480" y="528665"/>
                    <a:pt x="45720" y="533745"/>
                  </a:cubicBezTo>
                  <a:cubicBezTo>
                    <a:pt x="70294" y="541936"/>
                    <a:pt x="96520" y="523585"/>
                    <a:pt x="121920" y="518505"/>
                  </a:cubicBezTo>
                  <a:cubicBezTo>
                    <a:pt x="116840" y="482945"/>
                    <a:pt x="117002" y="446231"/>
                    <a:pt x="106680" y="411825"/>
                  </a:cubicBezTo>
                  <a:cubicBezTo>
                    <a:pt x="101417" y="394281"/>
                    <a:pt x="72608" y="384066"/>
                    <a:pt x="76200" y="366105"/>
                  </a:cubicBezTo>
                  <a:cubicBezTo>
                    <a:pt x="79792" y="348144"/>
                    <a:pt x="106680" y="345785"/>
                    <a:pt x="121920" y="335625"/>
                  </a:cubicBezTo>
                  <a:cubicBezTo>
                    <a:pt x="176123" y="343368"/>
                    <a:pt x="234716" y="336083"/>
                    <a:pt x="274320" y="381345"/>
                  </a:cubicBezTo>
                  <a:cubicBezTo>
                    <a:pt x="375016" y="496426"/>
                    <a:pt x="287010" y="456695"/>
                    <a:pt x="381000" y="488025"/>
                  </a:cubicBezTo>
                  <a:cubicBezTo>
                    <a:pt x="396240" y="477865"/>
                    <a:pt x="412417" y="446103"/>
                    <a:pt x="426720" y="457545"/>
                  </a:cubicBezTo>
                  <a:cubicBezTo>
                    <a:pt x="480060" y="500217"/>
                    <a:pt x="451675" y="576610"/>
                    <a:pt x="441960" y="625185"/>
                  </a:cubicBezTo>
                  <a:cubicBezTo>
                    <a:pt x="426720" y="620105"/>
                    <a:pt x="408784" y="619980"/>
                    <a:pt x="396240" y="609945"/>
                  </a:cubicBezTo>
                  <a:cubicBezTo>
                    <a:pt x="381937" y="598503"/>
                    <a:pt x="378712" y="577177"/>
                    <a:pt x="365760" y="564225"/>
                  </a:cubicBezTo>
                  <a:cubicBezTo>
                    <a:pt x="352808" y="551273"/>
                    <a:pt x="335280" y="543905"/>
                    <a:pt x="320040" y="533745"/>
                  </a:cubicBezTo>
                  <a:cubicBezTo>
                    <a:pt x="294640" y="538825"/>
                    <a:pt x="268970" y="542703"/>
                    <a:pt x="243840" y="548985"/>
                  </a:cubicBezTo>
                  <a:cubicBezTo>
                    <a:pt x="228255" y="552881"/>
                    <a:pt x="204086" y="549310"/>
                    <a:pt x="198120" y="564225"/>
                  </a:cubicBezTo>
                  <a:cubicBezTo>
                    <a:pt x="190341" y="583672"/>
                    <a:pt x="208280" y="604865"/>
                    <a:pt x="213360" y="625185"/>
                  </a:cubicBezTo>
                  <a:cubicBezTo>
                    <a:pt x="243840" y="620105"/>
                    <a:pt x="279485" y="627665"/>
                    <a:pt x="304800" y="609945"/>
                  </a:cubicBezTo>
                  <a:cubicBezTo>
                    <a:pt x="334810" y="588938"/>
                    <a:pt x="345440" y="548985"/>
                    <a:pt x="365760" y="518505"/>
                  </a:cubicBezTo>
                  <a:cubicBezTo>
                    <a:pt x="375920" y="503265"/>
                    <a:pt x="381000" y="482945"/>
                    <a:pt x="396240" y="472785"/>
                  </a:cubicBezTo>
                  <a:cubicBezTo>
                    <a:pt x="411480" y="462625"/>
                    <a:pt x="424050" y="446143"/>
                    <a:pt x="441960" y="442305"/>
                  </a:cubicBezTo>
                  <a:cubicBezTo>
                    <a:pt x="496825" y="430548"/>
                    <a:pt x="553720" y="432145"/>
                    <a:pt x="609600" y="427065"/>
                  </a:cubicBezTo>
                  <a:cubicBezTo>
                    <a:pt x="647991" y="350283"/>
                    <a:pt x="668226" y="337410"/>
                    <a:pt x="624840" y="228945"/>
                  </a:cubicBezTo>
                  <a:cubicBezTo>
                    <a:pt x="618874" y="214030"/>
                    <a:pt x="594360" y="218785"/>
                    <a:pt x="579120" y="213705"/>
                  </a:cubicBezTo>
                  <a:cubicBezTo>
                    <a:pt x="563880" y="223865"/>
                    <a:pt x="541076" y="227555"/>
                    <a:pt x="533400" y="244185"/>
                  </a:cubicBezTo>
                  <a:cubicBezTo>
                    <a:pt x="509128" y="296775"/>
                    <a:pt x="494864" y="354351"/>
                    <a:pt x="487680" y="411825"/>
                  </a:cubicBezTo>
                  <a:cubicBezTo>
                    <a:pt x="485408" y="430000"/>
                    <a:pt x="508000" y="381345"/>
                    <a:pt x="518160" y="366105"/>
                  </a:cubicBezTo>
                  <a:cubicBezTo>
                    <a:pt x="513080" y="350865"/>
                    <a:pt x="518984" y="320385"/>
                    <a:pt x="502920" y="320385"/>
                  </a:cubicBezTo>
                  <a:cubicBezTo>
                    <a:pt x="486856" y="320385"/>
                    <a:pt x="482600" y="350865"/>
                    <a:pt x="487680" y="366105"/>
                  </a:cubicBezTo>
                  <a:cubicBezTo>
                    <a:pt x="499264" y="400858"/>
                    <a:pt x="548640" y="457545"/>
                    <a:pt x="548640" y="457545"/>
                  </a:cubicBezTo>
                  <a:cubicBezTo>
                    <a:pt x="543560" y="472785"/>
                    <a:pt x="543435" y="490721"/>
                    <a:pt x="533400" y="503265"/>
                  </a:cubicBezTo>
                  <a:cubicBezTo>
                    <a:pt x="521958" y="517568"/>
                    <a:pt x="489952" y="551920"/>
                    <a:pt x="487680" y="533745"/>
                  </a:cubicBezTo>
                  <a:cubicBezTo>
                    <a:pt x="476321" y="442871"/>
                    <a:pt x="497840" y="350865"/>
                    <a:pt x="502920" y="259425"/>
                  </a:cubicBezTo>
                  <a:cubicBezTo>
                    <a:pt x="466683" y="150714"/>
                    <a:pt x="518066" y="282143"/>
                    <a:pt x="441960" y="167985"/>
                  </a:cubicBezTo>
                  <a:cubicBezTo>
                    <a:pt x="433049" y="154619"/>
                    <a:pt x="431800" y="137505"/>
                    <a:pt x="426720" y="122265"/>
                  </a:cubicBezTo>
                  <a:cubicBezTo>
                    <a:pt x="447040" y="112105"/>
                    <a:pt x="465403" y="87330"/>
                    <a:pt x="487680" y="91785"/>
                  </a:cubicBezTo>
                  <a:cubicBezTo>
                    <a:pt x="503432" y="94935"/>
                    <a:pt x="495736" y="123137"/>
                    <a:pt x="502920" y="137505"/>
                  </a:cubicBezTo>
                  <a:cubicBezTo>
                    <a:pt x="511111" y="153888"/>
                    <a:pt x="523240" y="167985"/>
                    <a:pt x="533400" y="183225"/>
                  </a:cubicBezTo>
                  <a:cubicBezTo>
                    <a:pt x="528320" y="198465"/>
                    <a:pt x="532528" y="236129"/>
                    <a:pt x="518160" y="228945"/>
                  </a:cubicBezTo>
                  <a:cubicBezTo>
                    <a:pt x="499426" y="219578"/>
                    <a:pt x="516004" y="184341"/>
                    <a:pt x="502920" y="167985"/>
                  </a:cubicBezTo>
                  <a:cubicBezTo>
                    <a:pt x="492885" y="155441"/>
                    <a:pt x="473046" y="155386"/>
                    <a:pt x="457200" y="152745"/>
                  </a:cubicBezTo>
                  <a:cubicBezTo>
                    <a:pt x="411825" y="145182"/>
                    <a:pt x="365760" y="142585"/>
                    <a:pt x="320040" y="137505"/>
                  </a:cubicBezTo>
                  <a:cubicBezTo>
                    <a:pt x="285664" y="0"/>
                    <a:pt x="329301" y="28832"/>
                    <a:pt x="243840" y="345"/>
                  </a:cubicBezTo>
                  <a:cubicBezTo>
                    <a:pt x="238760" y="15585"/>
                    <a:pt x="228600" y="30001"/>
                    <a:pt x="228600" y="46065"/>
                  </a:cubicBezTo>
                  <a:cubicBezTo>
                    <a:pt x="228600" y="81089"/>
                    <a:pt x="240312" y="88257"/>
                    <a:pt x="259080" y="107025"/>
                  </a:cubicBezTo>
                </a:path>
              </a:pathLst>
            </a:cu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7" name="TextBox 16"/>
          <p:cNvSpPr txBox="1"/>
          <p:nvPr/>
        </p:nvSpPr>
        <p:spPr>
          <a:xfrm>
            <a:off x="488031" y="4009628"/>
            <a:ext cx="72728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What is allele frequency?</a:t>
            </a:r>
          </a:p>
        </p:txBody>
      </p:sp>
      <p:sp>
        <p:nvSpPr>
          <p:cNvPr id="18" name="TextBox 17"/>
          <p:cNvSpPr txBox="1"/>
          <p:nvPr/>
        </p:nvSpPr>
        <p:spPr>
          <a:xfrm>
            <a:off x="1" y="2614181"/>
            <a:ext cx="9252520"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prstClr val="white"/>
                </a:solidFill>
                <a:effectLst/>
                <a:uLnTx/>
                <a:uFillTx/>
                <a:latin typeface="Calibri"/>
                <a:ea typeface="+mn-ea"/>
                <a:cs typeface="+mn-cs"/>
                <a:sym typeface="Webdings"/>
              </a:rPr>
              <a:t></a:t>
            </a:r>
            <a:r>
              <a:rPr kumimoji="0" lang="en-US" sz="5400" b="0" i="0" u="none" strike="noStrike" kern="1200" cap="none" spc="0" normalizeH="0" baseline="0" noProof="0" dirty="0">
                <a:ln>
                  <a:noFill/>
                </a:ln>
                <a:solidFill>
                  <a:prstClr val="white"/>
                </a:solidFill>
                <a:effectLst/>
                <a:uLnTx/>
                <a:uFillTx/>
                <a:latin typeface="Calibri"/>
                <a:ea typeface="+mn-ea"/>
                <a:cs typeface="+mn-cs"/>
                <a:sym typeface="Webdings"/>
              </a:rPr>
              <a:t></a:t>
            </a:r>
            <a:r>
              <a:rPr kumimoji="0" lang="en-US" sz="8000" b="0" i="0" u="none" strike="noStrike" kern="1200" cap="none" spc="0" normalizeH="0" baseline="0" noProof="0" dirty="0">
                <a:ln>
                  <a:noFill/>
                </a:ln>
                <a:solidFill>
                  <a:prstClr val="white"/>
                </a:solidFill>
                <a:effectLst/>
                <a:uLnTx/>
                <a:uFillTx/>
                <a:latin typeface="Calibri"/>
                <a:ea typeface="+mn-ea"/>
                <a:cs typeface="+mn-cs"/>
                <a:sym typeface="Webdings"/>
              </a:rPr>
              <a:t></a:t>
            </a:r>
            <a:r>
              <a:rPr kumimoji="0" lang="en-US" sz="5400" b="0" i="0" u="none" strike="noStrike" kern="1200" cap="none" spc="0" normalizeH="0" baseline="0" noProof="0" dirty="0">
                <a:ln>
                  <a:noFill/>
                </a:ln>
                <a:solidFill>
                  <a:prstClr val="white"/>
                </a:solidFill>
                <a:effectLst/>
                <a:uLnTx/>
                <a:uFillTx/>
                <a:latin typeface="Calibri"/>
                <a:ea typeface="+mn-ea"/>
                <a:cs typeface="+mn-cs"/>
                <a:sym typeface="Webdings"/>
              </a:rPr>
              <a:t></a:t>
            </a:r>
            <a:r>
              <a:rPr kumimoji="0" lang="en-US" sz="8000" b="0" i="0" u="none" strike="noStrike" kern="1200" cap="none" spc="0" normalizeH="0" baseline="0" noProof="0" dirty="0">
                <a:ln>
                  <a:noFill/>
                </a:ln>
                <a:solidFill>
                  <a:prstClr val="white"/>
                </a:solidFill>
                <a:effectLst/>
                <a:uLnTx/>
                <a:uFillTx/>
                <a:latin typeface="Calibri"/>
                <a:ea typeface="+mn-ea"/>
                <a:cs typeface="+mn-cs"/>
                <a:sym typeface="Webdings"/>
              </a:rPr>
              <a:t></a:t>
            </a:r>
            <a:r>
              <a:rPr kumimoji="0" lang="en-US" sz="5400" b="0" i="0" u="none" strike="noStrike" kern="1200" cap="none" spc="0" normalizeH="0" baseline="0" noProof="0" dirty="0">
                <a:ln>
                  <a:noFill/>
                </a:ln>
                <a:solidFill>
                  <a:prstClr val="white"/>
                </a:solidFill>
                <a:effectLst/>
                <a:uLnTx/>
                <a:uFillTx/>
                <a:latin typeface="Calibri"/>
                <a:ea typeface="+mn-ea"/>
                <a:cs typeface="+mn-cs"/>
                <a:sym typeface="Webdings"/>
              </a:rPr>
              <a:t></a:t>
            </a:r>
            <a:r>
              <a:rPr kumimoji="0" lang="en-US" sz="8000" b="0" i="0" u="none" strike="noStrike" kern="1200" cap="none" spc="0" normalizeH="0" baseline="0" noProof="0" dirty="0">
                <a:ln>
                  <a:noFill/>
                </a:ln>
                <a:solidFill>
                  <a:prstClr val="white"/>
                </a:solidFill>
                <a:effectLst/>
                <a:uLnTx/>
                <a:uFillTx/>
                <a:latin typeface="Calibri"/>
                <a:ea typeface="+mn-ea"/>
                <a:cs typeface="+mn-cs"/>
                <a:sym typeface="Webdings"/>
              </a:rPr>
              <a:t></a:t>
            </a:r>
            <a:endParaRPr kumimoji="0" lang="en-US" sz="80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61242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HARDY-WEINBERG PRINCIPLE/EQUATION</a:t>
            </a:r>
            <a:endParaRPr lang="en-US" sz="3600" dirty="0"/>
          </a:p>
        </p:txBody>
      </p:sp>
      <p:sp>
        <p:nvSpPr>
          <p:cNvPr id="3" name="Content Placeholder 2"/>
          <p:cNvSpPr>
            <a:spLocks noGrp="1"/>
          </p:cNvSpPr>
          <p:nvPr>
            <p:ph idx="1"/>
          </p:nvPr>
        </p:nvSpPr>
        <p:spPr>
          <a:xfrm>
            <a:off x="77024" y="1278985"/>
            <a:ext cx="8964488" cy="4051362"/>
          </a:xfrm>
        </p:spPr>
        <p:txBody>
          <a:bodyPr>
            <a:noAutofit/>
          </a:bodyPr>
          <a:lstStyle/>
          <a:p>
            <a:pPr algn="just">
              <a:buNone/>
            </a:pPr>
            <a:r>
              <a:rPr lang="en-US" sz="1800" dirty="0"/>
              <a:t>Suppose in a diploid organism, frequency of dominant allele (T): p</a:t>
            </a:r>
          </a:p>
          <a:p>
            <a:pPr algn="just">
              <a:buNone/>
            </a:pPr>
            <a:r>
              <a:rPr lang="en-US" sz="1800" dirty="0"/>
              <a:t>					Frequency of recessive allele (t): q</a:t>
            </a:r>
          </a:p>
          <a:p>
            <a:pPr algn="just">
              <a:buNone/>
            </a:pPr>
            <a:r>
              <a:rPr lang="en-US" sz="1800" dirty="0"/>
              <a:t>According to Hardy-Weinberg equation/genetic equilibrium;</a:t>
            </a:r>
          </a:p>
          <a:p>
            <a:pPr algn="just">
              <a:buNone/>
            </a:pPr>
            <a:r>
              <a:rPr lang="en-US" sz="1800" b="1" dirty="0">
                <a:solidFill>
                  <a:srgbClr val="FFFF00"/>
                </a:solidFill>
              </a:rPr>
              <a:t>				</a:t>
            </a:r>
            <a:r>
              <a:rPr lang="en-US" sz="2000" b="1" dirty="0">
                <a:solidFill>
                  <a:srgbClr val="FFFF00"/>
                </a:solidFill>
              </a:rPr>
              <a:t>p + q = 1 </a:t>
            </a:r>
            <a:r>
              <a:rPr lang="en-US" sz="1600" dirty="0"/>
              <a:t>(</a:t>
            </a:r>
            <a:r>
              <a:rPr lang="en-US" sz="1600" dirty="0" err="1"/>
              <a:t>i.e</a:t>
            </a:r>
            <a:r>
              <a:rPr lang="en-US" sz="1600" dirty="0"/>
              <a:t> </a:t>
            </a:r>
            <a:r>
              <a:rPr lang="en-US" sz="1600" i="1" dirty="0"/>
              <a:t>sum total of all the allelic frequencies is 1</a:t>
            </a:r>
            <a:r>
              <a:rPr lang="en-US" sz="1600" dirty="0"/>
              <a:t>)</a:t>
            </a:r>
            <a:endParaRPr lang="en-US" sz="1800" dirty="0"/>
          </a:p>
          <a:p>
            <a:pPr algn="just">
              <a:buNone/>
            </a:pPr>
            <a:r>
              <a:rPr lang="en-US" sz="1800" dirty="0"/>
              <a:t>On squaring both side, </a:t>
            </a:r>
            <a:r>
              <a:rPr lang="en-US" sz="1800" b="1" dirty="0">
                <a:solidFill>
                  <a:srgbClr val="FFFF00"/>
                </a:solidFill>
              </a:rPr>
              <a:t>(p + q)</a:t>
            </a:r>
            <a:r>
              <a:rPr lang="en-US" sz="1800" b="1" baseline="30000" dirty="0">
                <a:solidFill>
                  <a:srgbClr val="FFFF00"/>
                </a:solidFill>
              </a:rPr>
              <a:t>2</a:t>
            </a:r>
            <a:r>
              <a:rPr lang="en-US" sz="1800" b="1" dirty="0">
                <a:solidFill>
                  <a:srgbClr val="FFFF00"/>
                </a:solidFill>
              </a:rPr>
              <a:t> = 1</a:t>
            </a:r>
          </a:p>
          <a:p>
            <a:pPr algn="just">
              <a:buNone/>
            </a:pPr>
            <a:r>
              <a:rPr lang="en-US" sz="1800" dirty="0"/>
              <a:t>			                     Or </a:t>
            </a:r>
          </a:p>
          <a:p>
            <a:pPr algn="just">
              <a:buNone/>
            </a:pPr>
            <a:r>
              <a:rPr lang="en-US" sz="1800" dirty="0"/>
              <a:t>				</a:t>
            </a:r>
            <a:r>
              <a:rPr lang="en-US" sz="1800" b="1" dirty="0">
                <a:solidFill>
                  <a:srgbClr val="FFFF00"/>
                </a:solidFill>
              </a:rPr>
              <a:t>p</a:t>
            </a:r>
            <a:r>
              <a:rPr lang="en-US" sz="1800" b="1" baseline="30000" dirty="0">
                <a:solidFill>
                  <a:srgbClr val="FFFF00"/>
                </a:solidFill>
              </a:rPr>
              <a:t>2</a:t>
            </a:r>
            <a:r>
              <a:rPr lang="en-US" sz="1800" b="1" dirty="0">
                <a:solidFill>
                  <a:srgbClr val="FFFF00"/>
                </a:solidFill>
              </a:rPr>
              <a:t> + 2pq + q</a:t>
            </a:r>
            <a:r>
              <a:rPr lang="en-US" sz="1800" b="1" baseline="30000" dirty="0">
                <a:solidFill>
                  <a:srgbClr val="FFFF00"/>
                </a:solidFill>
              </a:rPr>
              <a:t>2</a:t>
            </a:r>
            <a:r>
              <a:rPr lang="en-US" sz="1800" b="1" dirty="0">
                <a:solidFill>
                  <a:srgbClr val="FFFF00"/>
                </a:solidFill>
              </a:rPr>
              <a:t> = 1 </a:t>
            </a:r>
            <a:r>
              <a:rPr lang="en-US" sz="1600" i="1" dirty="0"/>
              <a:t>(</a:t>
            </a:r>
            <a:r>
              <a:rPr lang="en-US" sz="1600" i="1" dirty="0" err="1"/>
              <a:t>i.e</a:t>
            </a:r>
            <a:r>
              <a:rPr lang="en-US" sz="1600" i="1" dirty="0"/>
              <a:t> algebraic equations)</a:t>
            </a:r>
          </a:p>
          <a:p>
            <a:pPr algn="just">
              <a:buNone/>
            </a:pPr>
            <a:r>
              <a:rPr lang="en-US" sz="1600" dirty="0"/>
              <a:t>W</a:t>
            </a:r>
            <a:r>
              <a:rPr lang="en-US" sz="1800" dirty="0"/>
              <a:t>here; p</a:t>
            </a:r>
            <a:r>
              <a:rPr lang="en-US" sz="1800" baseline="30000" dirty="0"/>
              <a:t>2</a:t>
            </a:r>
            <a:r>
              <a:rPr lang="en-US" sz="1800" dirty="0"/>
              <a:t> = Homozygous dominant</a:t>
            </a:r>
          </a:p>
          <a:p>
            <a:pPr algn="just">
              <a:buNone/>
            </a:pPr>
            <a:r>
              <a:rPr lang="en-US" sz="1800" dirty="0"/>
              <a:t>		2pq = Heterozygous</a:t>
            </a:r>
          </a:p>
          <a:p>
            <a:pPr algn="just">
              <a:buNone/>
            </a:pPr>
            <a:r>
              <a:rPr lang="en-US" sz="1800" dirty="0"/>
              <a:t>		q</a:t>
            </a:r>
            <a:r>
              <a:rPr lang="en-US" sz="1800" baseline="30000" dirty="0"/>
              <a:t>2</a:t>
            </a:r>
            <a:r>
              <a:rPr lang="en-US" sz="1800" dirty="0"/>
              <a:t> = Homozygous recessive</a:t>
            </a:r>
          </a:p>
          <a:p>
            <a:pPr algn="just">
              <a:buFont typeface="Wingdings" pitchFamily="2" charset="2"/>
              <a:buChar char="ü"/>
            </a:pPr>
            <a:r>
              <a:rPr lang="en-US" sz="1600" b="1" dirty="0">
                <a:solidFill>
                  <a:srgbClr val="FFFF00"/>
                </a:solidFill>
              </a:rPr>
              <a:t>Disturbance in genetic equilibrium or Hardy-Weinberg equilibrium result in evolution</a:t>
            </a:r>
            <a:r>
              <a:rPr lang="en-US" sz="1600" dirty="0">
                <a:solidFill>
                  <a:srgbClr val="FFFF00"/>
                </a:solidFill>
              </a:rPr>
              <a:t> </a:t>
            </a:r>
            <a:r>
              <a:rPr lang="en-US" sz="1600" dirty="0" err="1">
                <a:solidFill>
                  <a:srgbClr val="FFFF00"/>
                </a:solidFill>
              </a:rPr>
              <a:t>i.e</a:t>
            </a:r>
            <a:r>
              <a:rPr lang="en-US" sz="1600" dirty="0">
                <a:solidFill>
                  <a:srgbClr val="FFFF00"/>
                </a:solidFill>
              </a:rPr>
              <a:t> </a:t>
            </a:r>
            <a:r>
              <a:rPr lang="en-US" sz="1600" b="1" dirty="0">
                <a:solidFill>
                  <a:srgbClr val="FFFF00"/>
                </a:solidFill>
              </a:rPr>
              <a:t>p + q ≠ 1  result in evolution</a:t>
            </a:r>
            <a:r>
              <a:rPr lang="en-US" sz="1600" b="1" i="1" dirty="0">
                <a:solidFill>
                  <a:srgbClr val="FFFF00"/>
                </a:solidFill>
              </a:rPr>
              <a:t>.</a:t>
            </a:r>
            <a:endParaRPr lang="en-US" sz="1600" i="1" dirty="0">
              <a:solidFill>
                <a:srgbClr val="FFFF00"/>
              </a:solidFill>
            </a:endParaRPr>
          </a:p>
        </p:txBody>
      </p:sp>
      <p:sp>
        <p:nvSpPr>
          <p:cNvPr id="2050" name="Rectangle 2"/>
          <p:cNvSpPr>
            <a:spLocks noChangeArrowheads="1"/>
          </p:cNvSpPr>
          <p:nvPr/>
        </p:nvSpPr>
        <p:spPr bwMode="auto">
          <a:xfrm>
            <a:off x="2" y="10108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049"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285752"/>
            <a:ext cx="114300" cy="154781"/>
          </a:xfrm>
          <a:prstGeom prst="rect">
            <a:avLst/>
          </a:prstGeom>
          <a:noFill/>
        </p:spPr>
      </p:pic>
      <p:sp>
        <p:nvSpPr>
          <p:cNvPr id="2052" name="Rectangle 4"/>
          <p:cNvSpPr>
            <a:spLocks noChangeArrowheads="1"/>
          </p:cNvSpPr>
          <p:nvPr/>
        </p:nvSpPr>
        <p:spPr bwMode="auto">
          <a:xfrm>
            <a:off x="2" y="10108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051"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285752"/>
            <a:ext cx="114300" cy="154781"/>
          </a:xfrm>
          <a:prstGeom prst="rect">
            <a:avLst/>
          </a:prstGeom>
          <a:noFill/>
        </p:spPr>
      </p:pic>
    </p:spTree>
    <p:extLst>
      <p:ext uri="{BB962C8B-B14F-4D97-AF65-F5344CB8AC3E}">
        <p14:creationId xmlns:p14="http://schemas.microsoft.com/office/powerpoint/2010/main" val="153569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 calcmode="lin" valueType="num">
                                      <p:cBhvr additive="base">
                                        <p:cTn id="6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Hardy-Weinberg Principle</a:t>
            </a:r>
            <a:endParaRPr lang="en-US" dirty="0"/>
          </a:p>
        </p:txBody>
      </p:sp>
      <p:sp>
        <p:nvSpPr>
          <p:cNvPr id="3" name="Content Placeholder 2"/>
          <p:cNvSpPr>
            <a:spLocks noGrp="1"/>
          </p:cNvSpPr>
          <p:nvPr>
            <p:ph idx="1"/>
          </p:nvPr>
        </p:nvSpPr>
        <p:spPr/>
        <p:txBody>
          <a:bodyPr>
            <a:normAutofit/>
          </a:bodyPr>
          <a:lstStyle/>
          <a:p>
            <a:pPr algn="just"/>
            <a:r>
              <a:rPr lang="en-US" sz="1800" b="1" dirty="0">
                <a:solidFill>
                  <a:srgbClr val="FFFF00"/>
                </a:solidFill>
              </a:rPr>
              <a:t>Five factors affecting Hardy-Weinberg equilibrium </a:t>
            </a:r>
            <a:r>
              <a:rPr lang="en-US" sz="1800" dirty="0"/>
              <a:t>are; </a:t>
            </a:r>
          </a:p>
          <a:p>
            <a:pPr marL="571500" indent="-215900" algn="just">
              <a:buFont typeface="+mj-lt"/>
              <a:buAutoNum type="romanLcPeriod"/>
            </a:pPr>
            <a:r>
              <a:rPr lang="en-US" sz="1800" b="1" dirty="0">
                <a:solidFill>
                  <a:srgbClr val="FFFF00"/>
                </a:solidFill>
              </a:rPr>
              <a:t>gene migration or gene flow </a:t>
            </a:r>
          </a:p>
          <a:p>
            <a:pPr marL="571500" indent="-215900" algn="just">
              <a:buFont typeface="+mj-lt"/>
              <a:buAutoNum type="romanLcPeriod"/>
            </a:pPr>
            <a:r>
              <a:rPr lang="en-US" sz="1800" b="1" dirty="0">
                <a:solidFill>
                  <a:srgbClr val="FFFF00"/>
                </a:solidFill>
              </a:rPr>
              <a:t>genetic drift </a:t>
            </a:r>
          </a:p>
          <a:p>
            <a:pPr marL="571500" indent="-215900" algn="just">
              <a:buFont typeface="+mj-lt"/>
              <a:buAutoNum type="romanLcPeriod"/>
            </a:pPr>
            <a:r>
              <a:rPr lang="en-US" sz="1800" b="1" dirty="0">
                <a:solidFill>
                  <a:srgbClr val="FFFF00"/>
                </a:solidFill>
              </a:rPr>
              <a:t>mutation</a:t>
            </a:r>
          </a:p>
          <a:p>
            <a:pPr marL="571500" indent="-215900" algn="just">
              <a:buFont typeface="+mj-lt"/>
              <a:buAutoNum type="romanLcPeriod"/>
            </a:pPr>
            <a:r>
              <a:rPr lang="en-US" sz="1800" b="1" dirty="0">
                <a:solidFill>
                  <a:srgbClr val="FFFF00"/>
                </a:solidFill>
              </a:rPr>
              <a:t>genetic recombination </a:t>
            </a:r>
          </a:p>
          <a:p>
            <a:pPr marL="571500" indent="-215900" algn="just">
              <a:buFont typeface="+mj-lt"/>
              <a:buAutoNum type="romanLcPeriod"/>
            </a:pPr>
            <a:r>
              <a:rPr lang="en-US" sz="1800" b="1" dirty="0">
                <a:solidFill>
                  <a:srgbClr val="FFFF00"/>
                </a:solidFill>
              </a:rPr>
              <a:t>natural selection. </a:t>
            </a:r>
          </a:p>
        </p:txBody>
      </p:sp>
    </p:spTree>
    <p:extLst>
      <p:ext uri="{BB962C8B-B14F-4D97-AF65-F5344CB8AC3E}">
        <p14:creationId xmlns:p14="http://schemas.microsoft.com/office/powerpoint/2010/main" val="259129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5212"/>
            <a:ext cx="9144000" cy="369332"/>
          </a:xfrm>
        </p:spPr>
        <p:txBody>
          <a:bodyPr>
            <a:noAutofit/>
          </a:bodyPr>
          <a:lstStyle/>
          <a:p>
            <a:r>
              <a:rPr lang="en-US" sz="3200" b="1" dirty="0"/>
              <a:t>Factors Affecting Hardy-Weinberg Principle</a:t>
            </a:r>
            <a:endParaRPr lang="en-US" sz="3200" dirty="0"/>
          </a:p>
        </p:txBody>
      </p:sp>
      <p:sp>
        <p:nvSpPr>
          <p:cNvPr id="3" name="Content Placeholder 2"/>
          <p:cNvSpPr>
            <a:spLocks noGrp="1"/>
          </p:cNvSpPr>
          <p:nvPr>
            <p:ph idx="1"/>
          </p:nvPr>
        </p:nvSpPr>
        <p:spPr>
          <a:xfrm>
            <a:off x="35496" y="3876965"/>
            <a:ext cx="9144000" cy="1428807"/>
          </a:xfrm>
        </p:spPr>
        <p:txBody>
          <a:bodyPr>
            <a:noAutofit/>
          </a:bodyPr>
          <a:lstStyle/>
          <a:p>
            <a:pPr indent="-201613" algn="just"/>
            <a:r>
              <a:rPr lang="en-US" sz="2000" b="1" dirty="0">
                <a:solidFill>
                  <a:srgbClr val="FFFF00"/>
                </a:solidFill>
              </a:rPr>
              <a:t>Gene flow </a:t>
            </a:r>
            <a:r>
              <a:rPr lang="en-US" sz="2000" dirty="0"/>
              <a:t>is occurrence of multiple gene migration.</a:t>
            </a:r>
          </a:p>
          <a:p>
            <a:pPr indent="-201613"/>
            <a:r>
              <a:rPr lang="en-US" sz="2000" b="1" dirty="0">
                <a:solidFill>
                  <a:srgbClr val="FFFF00"/>
                </a:solidFill>
              </a:rPr>
              <a:t>Genetic drift</a:t>
            </a:r>
            <a:r>
              <a:rPr lang="en-US" sz="2000" dirty="0"/>
              <a:t> is change in gene frequencies by chance</a:t>
            </a:r>
            <a:endParaRPr lang="en-US" sz="2000" b="1" dirty="0"/>
          </a:p>
          <a:p>
            <a:pPr indent="-201613"/>
            <a:r>
              <a:rPr lang="en-US" sz="2000" dirty="0"/>
              <a:t>Original drifted population becomes </a:t>
            </a:r>
            <a:r>
              <a:rPr lang="en-US" sz="2000" b="1" dirty="0">
                <a:solidFill>
                  <a:srgbClr val="FFFF00"/>
                </a:solidFill>
              </a:rPr>
              <a:t>founders</a:t>
            </a:r>
          </a:p>
          <a:p>
            <a:pPr indent="-201613"/>
            <a:r>
              <a:rPr lang="en-US" sz="2000" b="1" dirty="0">
                <a:solidFill>
                  <a:srgbClr val="FFFF00"/>
                </a:solidFill>
              </a:rPr>
              <a:t>Founder effect</a:t>
            </a:r>
            <a:r>
              <a:rPr lang="en-US" sz="2000" b="1" dirty="0"/>
              <a:t>: speciation due to drastic change in allele frequency </a:t>
            </a:r>
            <a:endParaRPr lang="en-US" sz="2000" dirty="0"/>
          </a:p>
        </p:txBody>
      </p:sp>
      <p:grpSp>
        <p:nvGrpSpPr>
          <p:cNvPr id="18" name="Group 17"/>
          <p:cNvGrpSpPr/>
          <p:nvPr/>
        </p:nvGrpSpPr>
        <p:grpSpPr>
          <a:xfrm>
            <a:off x="1475656" y="1056821"/>
            <a:ext cx="6192688" cy="576543"/>
            <a:chOff x="-585559" y="1628800"/>
            <a:chExt cx="10315118" cy="768724"/>
          </a:xfrm>
        </p:grpSpPr>
        <p:sp>
          <p:nvSpPr>
            <p:cNvPr id="19" name="Rectangle 18"/>
            <p:cNvSpPr/>
            <p:nvPr/>
          </p:nvSpPr>
          <p:spPr>
            <a:xfrm>
              <a:off x="-585559" y="1628800"/>
              <a:ext cx="10315118" cy="492443"/>
            </a:xfrm>
            <a:prstGeom prst="rect">
              <a:avLst/>
            </a:prstGeom>
            <a:ln>
              <a:solidFill>
                <a:srgbClr val="FFC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a:ea typeface="+mn-ea"/>
                  <a:cs typeface="+mn-cs"/>
                </a:rPr>
                <a:t>Migration of a section of population </a:t>
              </a:r>
              <a:r>
                <a:rPr kumimoji="0" lang="en-US" b="1" i="0" u="none" strike="noStrike" kern="1200" cap="none" spc="0" normalizeH="0" baseline="0" noProof="0" dirty="0">
                  <a:ln>
                    <a:noFill/>
                  </a:ln>
                  <a:solidFill>
                    <a:srgbClr val="FFFF00"/>
                  </a:solidFill>
                  <a:effectLst/>
                  <a:uLnTx/>
                  <a:uFillTx/>
                  <a:latin typeface="Calibri"/>
                  <a:ea typeface="+mn-ea"/>
                  <a:cs typeface="+mn-cs"/>
                </a:rPr>
                <a:t>(f</a:t>
              </a:r>
              <a:r>
                <a:rPr lang="en-US" sz="1800" b="1" dirty="0" err="1">
                  <a:solidFill>
                    <a:srgbClr val="FFFF00"/>
                  </a:solidFill>
                </a:rPr>
                <a:t>ounders</a:t>
              </a:r>
              <a:r>
                <a:rPr lang="en-US" sz="1800" b="1" dirty="0">
                  <a:solidFill>
                    <a:srgbClr val="FFFF00"/>
                  </a:solidFill>
                </a:rPr>
                <a:t>)</a:t>
              </a:r>
              <a:r>
                <a:rPr kumimoji="0" lang="en-US" sz="1800" b="1" i="0" u="none" strike="noStrike" kern="1200" cap="none" spc="0" normalizeH="0" baseline="0" noProof="0" dirty="0">
                  <a:ln>
                    <a:noFill/>
                  </a:ln>
                  <a:solidFill>
                    <a:prstClr val="white"/>
                  </a:solidFill>
                  <a:effectLst/>
                  <a:uLnTx/>
                  <a:uFillTx/>
                  <a:latin typeface="Calibri"/>
                  <a:ea typeface="+mn-ea"/>
                  <a:cs typeface="+mn-cs"/>
                </a:rPr>
                <a:t> to a new place </a:t>
              </a:r>
            </a:p>
          </p:txBody>
        </p:sp>
        <p:sp>
          <p:nvSpPr>
            <p:cNvPr id="20" name="Down Arrow 19"/>
            <p:cNvSpPr/>
            <p:nvPr/>
          </p:nvSpPr>
          <p:spPr>
            <a:xfrm>
              <a:off x="4376781" y="2153684"/>
              <a:ext cx="609244" cy="243840"/>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4" name="Group 23"/>
          <p:cNvGrpSpPr/>
          <p:nvPr/>
        </p:nvGrpSpPr>
        <p:grpSpPr>
          <a:xfrm>
            <a:off x="3171392" y="2203979"/>
            <a:ext cx="2801216" cy="576528"/>
            <a:chOff x="3171392" y="2852680"/>
            <a:chExt cx="2801216" cy="768704"/>
          </a:xfrm>
        </p:grpSpPr>
        <p:sp>
          <p:nvSpPr>
            <p:cNvPr id="25" name="Rectangle 24"/>
            <p:cNvSpPr/>
            <p:nvPr/>
          </p:nvSpPr>
          <p:spPr>
            <a:xfrm>
              <a:off x="3171392" y="2852680"/>
              <a:ext cx="2801216" cy="492443"/>
            </a:xfrm>
            <a:prstGeom prst="rect">
              <a:avLst/>
            </a:prstGeom>
            <a:ln>
              <a:solidFill>
                <a:srgbClr val="FFC000"/>
              </a:solidFill>
            </a:ln>
          </p:spPr>
          <p:txBody>
            <a:bodyPr wrap="non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a:ea typeface="+mn-ea"/>
                  <a:cs typeface="+mn-cs"/>
                </a:rPr>
                <a:t>Change in gene frequencies</a:t>
              </a:r>
            </a:p>
          </p:txBody>
        </p:sp>
        <p:sp>
          <p:nvSpPr>
            <p:cNvPr id="26" name="Down Arrow 25"/>
            <p:cNvSpPr/>
            <p:nvPr/>
          </p:nvSpPr>
          <p:spPr>
            <a:xfrm>
              <a:off x="4462656" y="3377544"/>
              <a:ext cx="365760" cy="243840"/>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a:ln>
                  <a:noFill/>
                </a:ln>
                <a:solidFill>
                  <a:prstClr val="white"/>
                </a:solidFill>
                <a:effectLst/>
                <a:uLnTx/>
                <a:uFillTx/>
                <a:latin typeface="Calibri"/>
                <a:ea typeface="+mn-ea"/>
                <a:cs typeface="+mn-cs"/>
              </a:endParaRPr>
            </a:p>
          </p:txBody>
        </p:sp>
      </p:grpSp>
      <p:sp>
        <p:nvSpPr>
          <p:cNvPr id="28" name="Rectangle 27"/>
          <p:cNvSpPr/>
          <p:nvPr/>
        </p:nvSpPr>
        <p:spPr>
          <a:xfrm>
            <a:off x="2952328" y="2798236"/>
            <a:ext cx="3239344" cy="369332"/>
          </a:xfrm>
          <a:prstGeom prst="rect">
            <a:avLst/>
          </a:prstGeom>
          <a:ln>
            <a:solidFill>
              <a:srgbClr val="FFC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a:ea typeface="+mn-ea"/>
                <a:cs typeface="+mn-cs"/>
              </a:rPr>
              <a:t>New population occurs</a:t>
            </a:r>
          </a:p>
        </p:txBody>
      </p:sp>
      <p:grpSp>
        <p:nvGrpSpPr>
          <p:cNvPr id="31" name="Group 30"/>
          <p:cNvGrpSpPr/>
          <p:nvPr/>
        </p:nvGrpSpPr>
        <p:grpSpPr>
          <a:xfrm>
            <a:off x="3006351" y="1632774"/>
            <a:ext cx="3131305" cy="546048"/>
            <a:chOff x="3006350" y="2852680"/>
            <a:chExt cx="3131305" cy="728064"/>
          </a:xfrm>
        </p:grpSpPr>
        <p:sp>
          <p:nvSpPr>
            <p:cNvPr id="32" name="Rectangle 31"/>
            <p:cNvSpPr/>
            <p:nvPr/>
          </p:nvSpPr>
          <p:spPr>
            <a:xfrm>
              <a:off x="3006350" y="2852680"/>
              <a:ext cx="3131305" cy="492443"/>
            </a:xfrm>
            <a:prstGeom prst="rect">
              <a:avLst/>
            </a:prstGeom>
            <a:ln>
              <a:solidFill>
                <a:srgbClr val="FFC000"/>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a:ea typeface="+mn-ea"/>
                  <a:cs typeface="+mn-cs"/>
                </a:rPr>
                <a:t>Addition of new genes/alleles  </a:t>
              </a:r>
            </a:p>
          </p:txBody>
        </p:sp>
        <p:sp>
          <p:nvSpPr>
            <p:cNvPr id="33" name="Down Arrow 32"/>
            <p:cNvSpPr/>
            <p:nvPr/>
          </p:nvSpPr>
          <p:spPr>
            <a:xfrm>
              <a:off x="4462656" y="3336904"/>
              <a:ext cx="365760" cy="243840"/>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a:ln>
                  <a:noFill/>
                </a:ln>
                <a:solidFill>
                  <a:prstClr val="white"/>
                </a:solidFill>
                <a:effectLst/>
                <a:uLnTx/>
                <a:uFillTx/>
                <a:latin typeface="Calibri"/>
                <a:ea typeface="+mn-ea"/>
                <a:cs typeface="+mn-cs"/>
              </a:endParaRPr>
            </a:p>
          </p:txBody>
        </p:sp>
      </p:grpSp>
      <p:grpSp>
        <p:nvGrpSpPr>
          <p:cNvPr id="7" name="Group 6">
            <a:extLst>
              <a:ext uri="{FF2B5EF4-FFF2-40B4-BE49-F238E27FC236}">
                <a16:creationId xmlns:a16="http://schemas.microsoft.com/office/drawing/2014/main" id="{3974435D-BC46-E5C0-CA89-E80F9EEE31A7}"/>
              </a:ext>
            </a:extLst>
          </p:cNvPr>
          <p:cNvGrpSpPr/>
          <p:nvPr/>
        </p:nvGrpSpPr>
        <p:grpSpPr>
          <a:xfrm>
            <a:off x="6372200" y="1632774"/>
            <a:ext cx="2482348" cy="1534794"/>
            <a:chOff x="6372200" y="1632774"/>
            <a:chExt cx="2482348" cy="1534794"/>
          </a:xfrm>
        </p:grpSpPr>
        <p:sp>
          <p:nvSpPr>
            <p:cNvPr id="4" name="Right Brace 3">
              <a:extLst>
                <a:ext uri="{FF2B5EF4-FFF2-40B4-BE49-F238E27FC236}">
                  <a16:creationId xmlns:a16="http://schemas.microsoft.com/office/drawing/2014/main" id="{F9A010A9-9E12-3549-F885-8480DEC07C3B}"/>
                </a:ext>
              </a:extLst>
            </p:cNvPr>
            <p:cNvSpPr/>
            <p:nvPr/>
          </p:nvSpPr>
          <p:spPr>
            <a:xfrm>
              <a:off x="6372200" y="1632774"/>
              <a:ext cx="648072" cy="1534794"/>
            </a:xfrm>
            <a:prstGeom prst="rightBrace">
              <a:avLst>
                <a:gd name="adj1" fmla="val 43096"/>
                <a:gd name="adj2" fmla="val 50000"/>
              </a:avLst>
            </a:prstGeom>
            <a:ln>
              <a:solidFill>
                <a:srgbClr val="FFFF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E3ED5805-7209-F767-3FBA-60D672511F24}"/>
                </a:ext>
              </a:extLst>
            </p:cNvPr>
            <p:cNvSpPr txBox="1"/>
            <p:nvPr/>
          </p:nvSpPr>
          <p:spPr>
            <a:xfrm>
              <a:off x="7020272" y="2228295"/>
              <a:ext cx="1834276" cy="369332"/>
            </a:xfrm>
            <a:prstGeom prst="rect">
              <a:avLst/>
            </a:prstGeom>
            <a:noFill/>
          </p:spPr>
          <p:txBody>
            <a:bodyPr wrap="square">
              <a:spAutoFit/>
            </a:bodyPr>
            <a:lstStyle/>
            <a:p>
              <a:r>
                <a:rPr lang="en-US" sz="1800" b="1" dirty="0">
                  <a:solidFill>
                    <a:srgbClr val="FFFF00"/>
                  </a:solidFill>
                </a:rPr>
                <a:t>Founder effect</a:t>
              </a:r>
              <a:endParaRPr lang="en-US" dirty="0"/>
            </a:p>
          </p:txBody>
        </p:sp>
      </p:grpSp>
    </p:spTree>
    <p:extLst>
      <p:ext uri="{BB962C8B-B14F-4D97-AF65-F5344CB8AC3E}">
        <p14:creationId xmlns:p14="http://schemas.microsoft.com/office/powerpoint/2010/main" val="276376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ppt_x"/>
                                          </p:val>
                                        </p:tav>
                                        <p:tav tm="100000">
                                          <p:val>
                                            <p:strVal val="#ppt_x"/>
                                          </p:val>
                                        </p:tav>
                                      </p:tavLst>
                                    </p:anim>
                                    <p:anim calcmode="lin" valueType="num">
                                      <p:cBhvr additive="base">
                                        <p:cTn id="1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 calcmode="lin" valueType="num">
                                      <p:cBhvr additive="base">
                                        <p:cTn id="3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1" end="1"/>
                                            </p:txEl>
                                          </p:spTgt>
                                        </p:tgtEl>
                                        <p:attrNameLst>
                                          <p:attrName>style.visibility</p:attrName>
                                        </p:attrNameLst>
                                      </p:cBhvr>
                                      <p:to>
                                        <p:strVal val="visible"/>
                                      </p:to>
                                    </p:set>
                                    <p:anim calcmode="lin" valueType="num">
                                      <p:cBhvr additive="base">
                                        <p:cTn id="4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 calcmode="lin" valueType="num">
                                      <p:cBhvr additive="base">
                                        <p:cTn id="4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anim calcmode="lin" valueType="num">
                                      <p:cBhvr additive="base">
                                        <p:cTn id="5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91729"/>
            <a:ext cx="9144000" cy="857250"/>
          </a:xfrm>
        </p:spPr>
        <p:txBody>
          <a:bodyPr>
            <a:noAutofit/>
          </a:bodyPr>
          <a:lstStyle/>
          <a:p>
            <a:r>
              <a:rPr lang="en-US" sz="2000" b="1" dirty="0">
                <a:solidFill>
                  <a:srgbClr val="FFFF00"/>
                </a:solidFill>
              </a:rPr>
              <a:t>What are the evidences for evolution?</a:t>
            </a:r>
            <a:endParaRPr lang="en-US" sz="2000" dirty="0">
              <a:solidFill>
                <a:srgbClr val="FFFF00"/>
              </a:solidFill>
            </a:endParaRPr>
          </a:p>
        </p:txBody>
      </p:sp>
      <p:sp>
        <p:nvSpPr>
          <p:cNvPr id="3" name="Content Placeholder 2"/>
          <p:cNvSpPr>
            <a:spLocks noGrp="1"/>
          </p:cNvSpPr>
          <p:nvPr>
            <p:ph idx="1"/>
          </p:nvPr>
        </p:nvSpPr>
        <p:spPr/>
        <p:txBody>
          <a:bodyPr>
            <a:normAutofit/>
          </a:bodyPr>
          <a:lstStyle/>
          <a:p>
            <a:pPr algn="just">
              <a:buFont typeface="Wingdings" pitchFamily="2" charset="2"/>
              <a:buChar char="ü"/>
            </a:pPr>
            <a:r>
              <a:rPr lang="en-US" sz="1800" b="1" dirty="0"/>
              <a:t>Paleontological evidences</a:t>
            </a:r>
          </a:p>
          <a:p>
            <a:pPr algn="just">
              <a:buFont typeface="Wingdings" pitchFamily="2" charset="2"/>
              <a:buChar char="ü"/>
            </a:pPr>
            <a:r>
              <a:rPr lang="en-US" sz="1800" b="1" dirty="0"/>
              <a:t>Comparative morphological and anatomical evidences</a:t>
            </a:r>
          </a:p>
          <a:p>
            <a:pPr algn="just">
              <a:buFont typeface="Wingdings" pitchFamily="2" charset="2"/>
              <a:buChar char="ü"/>
            </a:pPr>
            <a:r>
              <a:rPr lang="en-US" sz="1800" b="1" dirty="0"/>
              <a:t>Biochemical evidences</a:t>
            </a:r>
          </a:p>
          <a:p>
            <a:pPr algn="just">
              <a:buFont typeface="Wingdings" pitchFamily="2" charset="2"/>
              <a:buChar char="ü"/>
            </a:pPr>
            <a:r>
              <a:rPr lang="en-US" sz="1800" b="1" dirty="0" err="1"/>
              <a:t>Biogeographical</a:t>
            </a:r>
            <a:r>
              <a:rPr lang="en-US" sz="1800" b="1" dirty="0"/>
              <a:t> evidences</a:t>
            </a:r>
          </a:p>
          <a:p>
            <a:pPr algn="just">
              <a:buFont typeface="Wingdings" pitchFamily="2" charset="2"/>
              <a:buChar char="ü"/>
            </a:pPr>
            <a:r>
              <a:rPr lang="en-US" sz="1800" b="1" dirty="0"/>
              <a:t>Embryological evidences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204"/>
            <a:ext cx="9144000" cy="396044"/>
          </a:xfrm>
        </p:spPr>
        <p:txBody>
          <a:bodyPr>
            <a:noAutofit/>
          </a:bodyPr>
          <a:lstStyle/>
          <a:p>
            <a:r>
              <a:rPr lang="en-US" sz="2000" b="1" dirty="0"/>
              <a:t>Paleontological evidences</a:t>
            </a:r>
          </a:p>
        </p:txBody>
      </p:sp>
      <p:sp>
        <p:nvSpPr>
          <p:cNvPr id="3" name="Content Placeholder 2"/>
          <p:cNvSpPr>
            <a:spLocks noGrp="1"/>
          </p:cNvSpPr>
          <p:nvPr>
            <p:ph idx="1"/>
          </p:nvPr>
        </p:nvSpPr>
        <p:spPr>
          <a:xfrm>
            <a:off x="179512" y="535242"/>
            <a:ext cx="6264696" cy="3394472"/>
          </a:xfrm>
        </p:spPr>
        <p:txBody>
          <a:bodyPr>
            <a:noAutofit/>
          </a:bodyPr>
          <a:lstStyle/>
          <a:p>
            <a:pPr marL="268288" indent="-268288" algn="just"/>
            <a:r>
              <a:rPr lang="en-US" sz="1900" b="1" dirty="0"/>
              <a:t>Fossils</a:t>
            </a:r>
            <a:r>
              <a:rPr lang="en-US" sz="1900" dirty="0"/>
              <a:t> are remains or impression of hard parts of life-forms found in rocks. </a:t>
            </a:r>
          </a:p>
          <a:p>
            <a:pPr marL="268288" indent="-268288" algn="just"/>
            <a:r>
              <a:rPr lang="en-US" sz="1900" b="1" dirty="0">
                <a:solidFill>
                  <a:srgbClr val="FFFF00"/>
                </a:solidFill>
              </a:rPr>
              <a:t>Rocks form sediments </a:t>
            </a:r>
            <a:r>
              <a:rPr lang="en-US" sz="1900" dirty="0"/>
              <a:t>and these are arranged </a:t>
            </a:r>
            <a:r>
              <a:rPr lang="en-US" sz="1900" b="1" dirty="0">
                <a:solidFill>
                  <a:srgbClr val="FFFF00"/>
                </a:solidFill>
              </a:rPr>
              <a:t>one over the other </a:t>
            </a:r>
            <a:r>
              <a:rPr lang="en-US" sz="1900" dirty="0"/>
              <a:t>during the long history of earth to form different layers of earth's crust. </a:t>
            </a:r>
          </a:p>
          <a:p>
            <a:pPr marL="268288" indent="-268288" algn="just"/>
            <a:r>
              <a:rPr lang="en-US" sz="1900" b="1" dirty="0">
                <a:solidFill>
                  <a:srgbClr val="FFFF00"/>
                </a:solidFill>
              </a:rPr>
              <a:t>Different-aged rock sediments contain fossils of different life-forms</a:t>
            </a:r>
            <a:r>
              <a:rPr lang="en-US" sz="1900" dirty="0"/>
              <a:t> who probably died during the formation of the particular sediment. </a:t>
            </a:r>
          </a:p>
          <a:p>
            <a:pPr marL="268288" indent="-268288" algn="just"/>
            <a:r>
              <a:rPr lang="en-US" sz="1900" dirty="0"/>
              <a:t>Some of fossils appear similar to modern organisms. </a:t>
            </a:r>
          </a:p>
          <a:p>
            <a:pPr marL="268288" indent="-268288" algn="just"/>
            <a:r>
              <a:rPr lang="en-US" sz="1900" dirty="0"/>
              <a:t>Some fossil remains represent </a:t>
            </a:r>
            <a:r>
              <a:rPr lang="en-US" sz="1900" b="1" dirty="0"/>
              <a:t>extinct organisms </a:t>
            </a:r>
            <a:r>
              <a:rPr lang="en-US" sz="1900" dirty="0"/>
              <a:t>(e.g., Dinosaurs). </a:t>
            </a:r>
          </a:p>
          <a:p>
            <a:pPr marL="268288" indent="-268288" algn="just"/>
            <a:r>
              <a:rPr lang="en-US" sz="1900" dirty="0"/>
              <a:t>A study of fossils in different sedimentary layers indicates the geological period in which they existed. </a:t>
            </a:r>
          </a:p>
          <a:p>
            <a:pPr marL="268288" indent="-268288" algn="just"/>
            <a:r>
              <a:rPr lang="en-US" sz="1900" dirty="0"/>
              <a:t>By studying different sedimentary layers, </a:t>
            </a:r>
            <a:r>
              <a:rPr lang="en-US" sz="1900" b="1" dirty="0">
                <a:solidFill>
                  <a:srgbClr val="FFFF00"/>
                </a:solidFill>
              </a:rPr>
              <a:t>geological time-spans </a:t>
            </a:r>
            <a:r>
              <a:rPr lang="en-US" sz="1900" b="1" dirty="0"/>
              <a:t>in which the organisms lived can be predicted</a:t>
            </a:r>
            <a:r>
              <a:rPr lang="en-US" sz="1900" dirty="0"/>
              <a:t>. </a:t>
            </a:r>
          </a:p>
        </p:txBody>
      </p:sp>
      <p:pic>
        <p:nvPicPr>
          <p:cNvPr id="2050" name="Picture 2" descr="Fossils PNG Transparent Images - PNG All">
            <a:extLst>
              <a:ext uri="{FF2B5EF4-FFF2-40B4-BE49-F238E27FC236}">
                <a16:creationId xmlns:a16="http://schemas.microsoft.com/office/drawing/2014/main" id="{F7D27D2D-8903-41A1-2EA9-6C1EA0DEA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6958" y="-67791"/>
            <a:ext cx="780497" cy="780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CF0D3A1-6D68-6DD4-53FA-D6BF28CB4F72}"/>
              </a:ext>
            </a:extLst>
          </p:cNvPr>
          <p:cNvPicPr>
            <a:picLocks noChangeAspect="1"/>
          </p:cNvPicPr>
          <p:nvPr/>
        </p:nvPicPr>
        <p:blipFill>
          <a:blip r:embed="rId4"/>
          <a:stretch>
            <a:fillRect/>
          </a:stretch>
        </p:blipFill>
        <p:spPr>
          <a:xfrm>
            <a:off x="6385620" y="210929"/>
            <a:ext cx="2806080" cy="1926491"/>
          </a:xfrm>
          <a:prstGeom prst="rect">
            <a:avLst/>
          </a:prstGeom>
        </p:spPr>
      </p:pic>
      <p:pic>
        <p:nvPicPr>
          <p:cNvPr id="2052" name="Picture 4">
            <a:extLst>
              <a:ext uri="{FF2B5EF4-FFF2-40B4-BE49-F238E27FC236}">
                <a16:creationId xmlns:a16="http://schemas.microsoft.com/office/drawing/2014/main" id="{7B62777B-A818-4AB7-D2EF-46ABB7D4D6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5620" y="2137420"/>
            <a:ext cx="2675344" cy="17803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diment layers | Geologia, Fósseis, Ciências da terra">
            <a:extLst>
              <a:ext uri="{FF2B5EF4-FFF2-40B4-BE49-F238E27FC236}">
                <a16:creationId xmlns:a16="http://schemas.microsoft.com/office/drawing/2014/main" id="{2FEB1D1E-A74B-6680-4224-2979C0F333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5620" y="2505845"/>
            <a:ext cx="2733932" cy="3173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52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205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 calcmode="lin" valueType="num">
                                      <p:cBhvr additive="base">
                                        <p:cTn id="2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additive="base">
                                        <p:cTn id="3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 calcmode="lin" valueType="num">
                                      <p:cBhvr additive="base">
                                        <p:cTn id="4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 calcmode="lin" valueType="num">
                                      <p:cBhvr additive="base">
                                        <p:cTn id="4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 calcmode="lin" valueType="num">
                                      <p:cBhvr additive="base">
                                        <p:cTn id="5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Pre-test</a:t>
            </a:r>
          </a:p>
        </p:txBody>
      </p:sp>
      <p:sp>
        <p:nvSpPr>
          <p:cNvPr id="3" name="Content Placeholder 2"/>
          <p:cNvSpPr>
            <a:spLocks noGrp="1"/>
          </p:cNvSpPr>
          <p:nvPr>
            <p:ph idx="1"/>
          </p:nvPr>
        </p:nvSpPr>
        <p:spPr/>
        <p:txBody>
          <a:bodyPr>
            <a:normAutofit lnSpcReduction="10000"/>
          </a:bodyPr>
          <a:lstStyle/>
          <a:p>
            <a:pPr algn="just"/>
            <a:r>
              <a:rPr lang="en-US" sz="1800" dirty="0"/>
              <a:t>What is evolution?</a:t>
            </a:r>
          </a:p>
          <a:p>
            <a:pPr algn="just"/>
            <a:r>
              <a:rPr lang="en-US" sz="1800" dirty="0"/>
              <a:t>Which branch of biology helps in understanding the changes in flora and fauna that have occurred over millions of years on earth?</a:t>
            </a:r>
          </a:p>
          <a:p>
            <a:pPr algn="just"/>
            <a:r>
              <a:rPr lang="en-US" sz="1800" dirty="0"/>
              <a:t>How the first life form came on earth?</a:t>
            </a:r>
          </a:p>
          <a:p>
            <a:pPr algn="just"/>
            <a:r>
              <a:rPr lang="en-US" sz="1800" dirty="0"/>
              <a:t>Did life come from outer space? </a:t>
            </a:r>
          </a:p>
          <a:p>
            <a:pPr algn="just"/>
            <a:r>
              <a:rPr lang="en-US" sz="1800" dirty="0"/>
              <a:t>Explain the Big bang theory</a:t>
            </a:r>
          </a:p>
          <a:p>
            <a:pPr algn="just"/>
            <a:r>
              <a:rPr lang="en-US" sz="1800" dirty="0"/>
              <a:t>Elaborate origin of earth</a:t>
            </a:r>
          </a:p>
          <a:p>
            <a:pPr algn="just"/>
            <a:r>
              <a:rPr lang="en-US" sz="1800" dirty="0"/>
              <a:t>Enlist and explain theories of origin of life</a:t>
            </a:r>
          </a:p>
          <a:p>
            <a:pPr algn="just"/>
            <a:r>
              <a:rPr lang="en-US" sz="1800" dirty="0"/>
              <a:t>Who experimentally proved the theory of chemical evolution of life?</a:t>
            </a:r>
          </a:p>
          <a:p>
            <a:pPr algn="just"/>
            <a:r>
              <a:rPr lang="en-US" sz="1800" dirty="0"/>
              <a:t>Draw a well labeled diagram of miller’s experimental set up.</a:t>
            </a:r>
          </a:p>
          <a:p>
            <a:pPr algn="just"/>
            <a:r>
              <a:rPr lang="en-US" sz="1800" dirty="0" err="1"/>
              <a:t>Summerise</a:t>
            </a:r>
            <a:r>
              <a:rPr lang="en-US" sz="1800" dirty="0"/>
              <a:t> Darwinian theory </a:t>
            </a:r>
          </a:p>
          <a:p>
            <a:pPr algn="just"/>
            <a:r>
              <a:rPr lang="en-US" sz="1800" dirty="0"/>
              <a:t>Who drew similar conclusions like Darwinian theory about evolution?</a:t>
            </a:r>
          </a:p>
          <a:p>
            <a:pPr algn="just"/>
            <a:endParaRPr lang="en-US" sz="1800" dirty="0"/>
          </a:p>
          <a:p>
            <a:pPr algn="just"/>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833" y="769268"/>
            <a:ext cx="5328592" cy="4536504"/>
          </a:xfrm>
        </p:spPr>
        <p:txBody>
          <a:bodyPr>
            <a:noAutofit/>
          </a:bodyPr>
          <a:lstStyle/>
          <a:p>
            <a:pPr indent="-206375" algn="just"/>
            <a:r>
              <a:rPr lang="en-US" sz="1800" b="1" dirty="0"/>
              <a:t>Homologous structures </a:t>
            </a:r>
            <a:r>
              <a:rPr lang="en-US" sz="1800" dirty="0"/>
              <a:t>are those </a:t>
            </a:r>
            <a:r>
              <a:rPr lang="en-US" sz="1800" b="1" dirty="0">
                <a:solidFill>
                  <a:srgbClr val="FFFF00"/>
                </a:solidFill>
              </a:rPr>
              <a:t>structures which are anatomically/structurally similar, but have different functions. </a:t>
            </a:r>
          </a:p>
          <a:p>
            <a:pPr indent="-206375" algn="just"/>
            <a:r>
              <a:rPr lang="en-US" sz="1800" dirty="0"/>
              <a:t>Example for </a:t>
            </a:r>
            <a:r>
              <a:rPr lang="en-US" sz="1800" b="1" dirty="0"/>
              <a:t>Homologous structures</a:t>
            </a:r>
            <a:r>
              <a:rPr lang="en-US" sz="1800" dirty="0"/>
              <a:t>; </a:t>
            </a:r>
          </a:p>
          <a:p>
            <a:pPr indent="-206375" algn="just"/>
            <a:r>
              <a:rPr lang="en-US" sz="1800" dirty="0">
                <a:solidFill>
                  <a:srgbClr val="FFFF00"/>
                </a:solidFill>
              </a:rPr>
              <a:t>forelimbs of whales, bats, Cheetah and human (all mammals)</a:t>
            </a:r>
            <a:r>
              <a:rPr lang="en-US" sz="1800" dirty="0"/>
              <a:t>. </a:t>
            </a:r>
            <a:r>
              <a:rPr lang="en-US" sz="1800" i="1" dirty="0"/>
              <a:t>Though forelimbs perform different functions in whales, bats, Cheetah and human, they have similar anatomical structure –all of them have </a:t>
            </a:r>
            <a:r>
              <a:rPr lang="en-US" sz="1800" i="1" dirty="0" err="1"/>
              <a:t>humerus</a:t>
            </a:r>
            <a:r>
              <a:rPr lang="en-US" sz="1800" i="1" dirty="0"/>
              <a:t>, radius, ulna, carpals, metacarpals and phalanges in their forelimbs. </a:t>
            </a:r>
            <a:endParaRPr lang="en-US" sz="1800" b="1" i="1" dirty="0"/>
          </a:p>
          <a:p>
            <a:pPr indent="-206375" algn="just"/>
            <a:r>
              <a:rPr lang="en-US" sz="1800" dirty="0"/>
              <a:t>The thorn of </a:t>
            </a:r>
            <a:r>
              <a:rPr lang="en-US" sz="1800" i="1" dirty="0"/>
              <a:t>Bougainvillea and </a:t>
            </a:r>
            <a:r>
              <a:rPr lang="en-US" sz="1800" dirty="0"/>
              <a:t>tendrils</a:t>
            </a:r>
            <a:r>
              <a:rPr lang="en-US" sz="1800" i="1" dirty="0"/>
              <a:t> of Cucurbita </a:t>
            </a:r>
            <a:r>
              <a:rPr lang="en-US" sz="1800" dirty="0"/>
              <a:t>(plants)</a:t>
            </a:r>
          </a:p>
          <a:p>
            <a:pPr indent="-206375" algn="just"/>
            <a:r>
              <a:rPr lang="en-US" sz="1800" dirty="0"/>
              <a:t>Hearts and brains in vertebrates. </a:t>
            </a:r>
          </a:p>
          <a:p>
            <a:pPr indent="-206375" algn="just"/>
            <a:r>
              <a:rPr lang="en-US" sz="1800" b="1" dirty="0">
                <a:solidFill>
                  <a:srgbClr val="FFFF00"/>
                </a:solidFill>
              </a:rPr>
              <a:t>Homology indicates common ancestry.</a:t>
            </a:r>
          </a:p>
          <a:p>
            <a:pPr indent="-206375" algn="just"/>
            <a:r>
              <a:rPr lang="en-US" sz="1800" b="1" dirty="0"/>
              <a:t>Homologous structures are a result of </a:t>
            </a:r>
            <a:r>
              <a:rPr lang="en-US" sz="1800" b="1" dirty="0">
                <a:solidFill>
                  <a:srgbClr val="FFFF00"/>
                </a:solidFill>
              </a:rPr>
              <a:t>divergent evolution</a:t>
            </a:r>
          </a:p>
        </p:txBody>
      </p:sp>
      <p:sp>
        <p:nvSpPr>
          <p:cNvPr id="5" name="Title 4">
            <a:extLst>
              <a:ext uri="{FF2B5EF4-FFF2-40B4-BE49-F238E27FC236}">
                <a16:creationId xmlns:a16="http://schemas.microsoft.com/office/drawing/2014/main" id="{F604D3BE-F731-B595-063C-26C260EEC15A}"/>
              </a:ext>
            </a:extLst>
          </p:cNvPr>
          <p:cNvSpPr>
            <a:spLocks noGrp="1"/>
          </p:cNvSpPr>
          <p:nvPr>
            <p:ph type="title"/>
          </p:nvPr>
        </p:nvSpPr>
        <p:spPr>
          <a:xfrm>
            <a:off x="457200" y="-45125"/>
            <a:ext cx="8229600" cy="952500"/>
          </a:xfrm>
        </p:spPr>
        <p:txBody>
          <a:bodyPr>
            <a:normAutofit/>
          </a:bodyPr>
          <a:lstStyle/>
          <a:p>
            <a:r>
              <a:rPr kumimoji="0" lang="en-US" sz="2000" b="1" i="0" u="none" strike="noStrike" kern="1200" cap="none" spc="0" normalizeH="0" baseline="0" noProof="0" dirty="0">
                <a:ln>
                  <a:noFill/>
                </a:ln>
                <a:solidFill>
                  <a:prstClr val="white"/>
                </a:solidFill>
                <a:effectLst/>
                <a:uLnTx/>
                <a:uFillTx/>
                <a:latin typeface="Calibri"/>
                <a:ea typeface="+mj-ea"/>
                <a:cs typeface="+mj-cs"/>
              </a:rPr>
              <a:t>Comparative Anatomical And Morphological as an evidence for Evolution</a:t>
            </a:r>
            <a:endParaRPr lang="en-US" dirty="0"/>
          </a:p>
        </p:txBody>
      </p:sp>
      <p:grpSp>
        <p:nvGrpSpPr>
          <p:cNvPr id="6" name="Group 5">
            <a:extLst>
              <a:ext uri="{FF2B5EF4-FFF2-40B4-BE49-F238E27FC236}">
                <a16:creationId xmlns:a16="http://schemas.microsoft.com/office/drawing/2014/main" id="{DB5E5F3A-B9F5-43EC-19BE-4294578A06D9}"/>
              </a:ext>
            </a:extLst>
          </p:cNvPr>
          <p:cNvGrpSpPr/>
          <p:nvPr/>
        </p:nvGrpSpPr>
        <p:grpSpPr>
          <a:xfrm>
            <a:off x="5580112" y="3253544"/>
            <a:ext cx="3264359" cy="2088232"/>
            <a:chOff x="179511" y="404664"/>
            <a:chExt cx="4200463" cy="3096344"/>
          </a:xfrm>
        </p:grpSpPr>
        <p:pic>
          <p:nvPicPr>
            <p:cNvPr id="7" name="Picture 2">
              <a:extLst>
                <a:ext uri="{FF2B5EF4-FFF2-40B4-BE49-F238E27FC236}">
                  <a16:creationId xmlns:a16="http://schemas.microsoft.com/office/drawing/2014/main" id="{B7E14171-FF65-FA1A-1D05-CE1E5740288B}"/>
                </a:ext>
              </a:extLst>
            </p:cNvPr>
            <p:cNvPicPr>
              <a:picLocks noChangeAspect="1" noChangeArrowheads="1"/>
            </p:cNvPicPr>
            <p:nvPr/>
          </p:nvPicPr>
          <p:blipFill>
            <a:blip r:embed="rId2" cstate="print"/>
            <a:srcRect l="13473" r="29246" b="24899"/>
            <a:stretch>
              <a:fillRect/>
            </a:stretch>
          </p:blipFill>
          <p:spPr bwMode="auto">
            <a:xfrm>
              <a:off x="179511" y="404664"/>
              <a:ext cx="4200463" cy="3096344"/>
            </a:xfrm>
            <a:prstGeom prst="rect">
              <a:avLst/>
            </a:prstGeom>
            <a:noFill/>
            <a:ln w="9525">
              <a:noFill/>
              <a:miter lim="800000"/>
              <a:headEnd/>
              <a:tailEnd/>
            </a:ln>
          </p:spPr>
        </p:pic>
        <p:cxnSp>
          <p:nvCxnSpPr>
            <p:cNvPr id="8" name="Straight Connector 7">
              <a:extLst>
                <a:ext uri="{FF2B5EF4-FFF2-40B4-BE49-F238E27FC236}">
                  <a16:creationId xmlns:a16="http://schemas.microsoft.com/office/drawing/2014/main" id="{1C099DD6-F726-C6CF-4180-B0090F3F3112}"/>
                </a:ext>
              </a:extLst>
            </p:cNvPr>
            <p:cNvCxnSpPr/>
            <p:nvPr/>
          </p:nvCxnSpPr>
          <p:spPr>
            <a:xfrm flipV="1">
              <a:off x="2468528" y="2148096"/>
              <a:ext cx="216024" cy="216024"/>
            </a:xfrm>
            <a:prstGeom prst="line">
              <a:avLst/>
            </a:prstGeom>
            <a:ln w="28575"/>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986F98AE-9E8B-7BDD-753C-BCB4AB3DCAD9}"/>
                </a:ext>
              </a:extLst>
            </p:cNvPr>
            <p:cNvSpPr txBox="1"/>
            <p:nvPr/>
          </p:nvSpPr>
          <p:spPr>
            <a:xfrm>
              <a:off x="1650152" y="2174384"/>
              <a:ext cx="905624" cy="4107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Tendril</a:t>
              </a:r>
            </a:p>
          </p:txBody>
        </p:sp>
      </p:grpSp>
      <p:pic>
        <p:nvPicPr>
          <p:cNvPr id="10" name="Picture 3">
            <a:extLst>
              <a:ext uri="{FF2B5EF4-FFF2-40B4-BE49-F238E27FC236}">
                <a16:creationId xmlns:a16="http://schemas.microsoft.com/office/drawing/2014/main" id="{7EE24219-24B2-0F78-964B-C921B64928BF}"/>
              </a:ext>
            </a:extLst>
          </p:cNvPr>
          <p:cNvPicPr>
            <a:picLocks noChangeAspect="1" noChangeArrowheads="1"/>
          </p:cNvPicPr>
          <p:nvPr/>
        </p:nvPicPr>
        <p:blipFill>
          <a:blip r:embed="rId3" cstate="print"/>
          <a:srcRect l="30907" t="2751" r="15964"/>
          <a:stretch>
            <a:fillRect/>
          </a:stretch>
        </p:blipFill>
        <p:spPr bwMode="auto">
          <a:xfrm>
            <a:off x="5580112" y="709502"/>
            <a:ext cx="3264358" cy="2519532"/>
          </a:xfrm>
          <a:prstGeom prst="rect">
            <a:avLst/>
          </a:prstGeom>
          <a:noFill/>
          <a:ln w="9525">
            <a:noFill/>
            <a:miter lim="800000"/>
            <a:headEnd/>
            <a:tailEnd/>
          </a:ln>
        </p:spPr>
      </p:pic>
    </p:spTree>
    <p:extLst>
      <p:ext uri="{BB962C8B-B14F-4D97-AF65-F5344CB8AC3E}">
        <p14:creationId xmlns:p14="http://schemas.microsoft.com/office/powerpoint/2010/main" val="198793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 calcmode="lin" valueType="num">
                                      <p:cBhvr additive="base">
                                        <p:cTn id="4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9188"/>
            <a:ext cx="9144000" cy="637580"/>
          </a:xfrm>
        </p:spPr>
        <p:txBody>
          <a:bodyPr>
            <a:normAutofit/>
          </a:bodyPr>
          <a:lstStyle/>
          <a:p>
            <a:r>
              <a:rPr kumimoji="0" lang="en-US" sz="2000" b="1" i="0" u="none" strike="noStrike" kern="1200" cap="none" spc="0" normalizeH="0" baseline="0" noProof="0" dirty="0">
                <a:ln>
                  <a:noFill/>
                </a:ln>
                <a:solidFill>
                  <a:prstClr val="white"/>
                </a:solidFill>
                <a:effectLst/>
                <a:uLnTx/>
                <a:uFillTx/>
                <a:latin typeface="Calibri"/>
                <a:ea typeface="+mj-ea"/>
                <a:cs typeface="+mj-cs"/>
              </a:rPr>
              <a:t>Comparative Anatomical And Morphological as an evidence for Evolution</a:t>
            </a:r>
            <a:endParaRPr lang="en-US" sz="3600" dirty="0"/>
          </a:p>
        </p:txBody>
      </p:sp>
      <p:sp>
        <p:nvSpPr>
          <p:cNvPr id="3" name="Content Placeholder 2"/>
          <p:cNvSpPr>
            <a:spLocks noGrp="1"/>
          </p:cNvSpPr>
          <p:nvPr>
            <p:ph idx="1"/>
          </p:nvPr>
        </p:nvSpPr>
        <p:spPr>
          <a:xfrm>
            <a:off x="179512" y="686768"/>
            <a:ext cx="5904656" cy="4622507"/>
          </a:xfrm>
        </p:spPr>
        <p:txBody>
          <a:bodyPr>
            <a:noAutofit/>
          </a:bodyPr>
          <a:lstStyle/>
          <a:p>
            <a:pPr indent="-206375" algn="just"/>
            <a:r>
              <a:rPr lang="en-US" sz="1800" b="1" dirty="0"/>
              <a:t>Analogous structures</a:t>
            </a:r>
            <a:r>
              <a:rPr lang="en-US" sz="1800" dirty="0"/>
              <a:t> are those structures which are </a:t>
            </a:r>
            <a:r>
              <a:rPr lang="en-US" sz="1800" b="1" dirty="0">
                <a:solidFill>
                  <a:srgbClr val="FFFF00"/>
                </a:solidFill>
              </a:rPr>
              <a:t>anatomically different structures though they perform similar functions. </a:t>
            </a:r>
          </a:p>
          <a:p>
            <a:pPr indent="-206375" algn="just"/>
            <a:r>
              <a:rPr lang="en-US" sz="1800" b="1" dirty="0"/>
              <a:t>Analogous structures are a result of </a:t>
            </a:r>
            <a:r>
              <a:rPr lang="en-US" sz="1800" b="1" dirty="0">
                <a:solidFill>
                  <a:srgbClr val="FFFF00"/>
                </a:solidFill>
              </a:rPr>
              <a:t>convergent evolution</a:t>
            </a:r>
          </a:p>
          <a:p>
            <a:pPr indent="-206375" algn="just"/>
            <a:r>
              <a:rPr lang="en-US" sz="1800" dirty="0"/>
              <a:t>Examples of analogous structures; </a:t>
            </a:r>
          </a:p>
          <a:p>
            <a:pPr indent="-206375" algn="just"/>
            <a:r>
              <a:rPr lang="en-US" sz="1800" dirty="0"/>
              <a:t>Wings of butterfly and birds are different structures evolving for the same function.</a:t>
            </a:r>
          </a:p>
          <a:p>
            <a:pPr indent="-206375" algn="just"/>
            <a:r>
              <a:rPr lang="en-US" sz="1800" dirty="0"/>
              <a:t>Eyes of the octopus and of mammals</a:t>
            </a:r>
          </a:p>
          <a:p>
            <a:pPr indent="-206375" algn="just"/>
            <a:r>
              <a:rPr lang="en-US" sz="1800" dirty="0"/>
              <a:t>flippers of Penguins and Dolphins</a:t>
            </a:r>
          </a:p>
          <a:p>
            <a:pPr indent="-206375" algn="just"/>
            <a:r>
              <a:rPr lang="en-US" sz="1800" dirty="0"/>
              <a:t>Sweet potato and potato.</a:t>
            </a:r>
            <a:endParaRPr lang="en-US" sz="1800" i="1" dirty="0"/>
          </a:p>
          <a:p>
            <a:pPr indent="-206375" algn="just"/>
            <a:r>
              <a:rPr lang="en-US" sz="1800" b="1" dirty="0"/>
              <a:t>Similar habitat </a:t>
            </a:r>
            <a:r>
              <a:rPr lang="en-US" sz="1800" dirty="0"/>
              <a:t>that has resulted in selection of similar adaptive features in different groups of organisms, but toward the same function</a:t>
            </a:r>
          </a:p>
        </p:txBody>
      </p:sp>
      <p:sp>
        <p:nvSpPr>
          <p:cNvPr id="6" name="TextBox 5">
            <a:extLst>
              <a:ext uri="{FF2B5EF4-FFF2-40B4-BE49-F238E27FC236}">
                <a16:creationId xmlns:a16="http://schemas.microsoft.com/office/drawing/2014/main" id="{02D04B0F-561A-F8B3-2CC1-AA5996C2FD76}"/>
              </a:ext>
            </a:extLst>
          </p:cNvPr>
          <p:cNvSpPr txBox="1"/>
          <p:nvPr/>
        </p:nvSpPr>
        <p:spPr>
          <a:xfrm>
            <a:off x="323528" y="5309275"/>
            <a:ext cx="4719234" cy="400110"/>
          </a:xfrm>
          <a:prstGeom prst="rect">
            <a:avLst/>
          </a:prstGeom>
          <a:noFill/>
        </p:spPr>
        <p:txBody>
          <a:bodyPr wrap="square">
            <a:spAutoFit/>
          </a:bodyPr>
          <a:lstStyle/>
          <a:p>
            <a:r>
              <a:rPr lang="en-US" sz="1800" b="1" dirty="0">
                <a:solidFill>
                  <a:srgbClr val="FFFF00"/>
                </a:solidFill>
              </a:rPr>
              <a:t>*Analog</a:t>
            </a:r>
            <a:r>
              <a:rPr lang="en-US" sz="2000" b="1" i="1" dirty="0">
                <a:solidFill>
                  <a:srgbClr val="FFFF00"/>
                </a:solidFill>
                <a:latin typeface="Calibri"/>
              </a:rPr>
              <a:t>y: </a:t>
            </a:r>
            <a:r>
              <a:rPr kumimoji="0" lang="en-US" sz="1800" b="1" i="1" u="none" strike="noStrike" kern="1200" cap="none" spc="0" normalizeH="0" baseline="0" noProof="0" dirty="0">
                <a:ln>
                  <a:noFill/>
                </a:ln>
                <a:solidFill>
                  <a:prstClr val="white"/>
                </a:solidFill>
                <a:effectLst/>
                <a:uLnTx/>
                <a:uFillTx/>
                <a:latin typeface="Calibri"/>
                <a:ea typeface="+mn-ea"/>
                <a:cs typeface="+mn-cs"/>
              </a:rPr>
              <a:t>opposite to homology</a:t>
            </a:r>
            <a:endParaRPr lang="en-US" dirty="0"/>
          </a:p>
        </p:txBody>
      </p:sp>
      <p:pic>
        <p:nvPicPr>
          <p:cNvPr id="8" name="Picture 7">
            <a:extLst>
              <a:ext uri="{FF2B5EF4-FFF2-40B4-BE49-F238E27FC236}">
                <a16:creationId xmlns:a16="http://schemas.microsoft.com/office/drawing/2014/main" id="{DAA83EFC-0538-8A3E-8D33-AB8269640C61}"/>
              </a:ext>
            </a:extLst>
          </p:cNvPr>
          <p:cNvPicPr>
            <a:picLocks noChangeAspect="1"/>
          </p:cNvPicPr>
          <p:nvPr/>
        </p:nvPicPr>
        <p:blipFill rotWithShape="1">
          <a:blip r:embed="rId2"/>
          <a:srcRect r="51961" b="26658"/>
          <a:stretch/>
        </p:blipFill>
        <p:spPr>
          <a:xfrm>
            <a:off x="5958398" y="486519"/>
            <a:ext cx="2329276" cy="1253867"/>
          </a:xfrm>
          <a:prstGeom prst="rect">
            <a:avLst/>
          </a:prstGeom>
        </p:spPr>
      </p:pic>
      <p:grpSp>
        <p:nvGrpSpPr>
          <p:cNvPr id="10" name="Group 9">
            <a:extLst>
              <a:ext uri="{FF2B5EF4-FFF2-40B4-BE49-F238E27FC236}">
                <a16:creationId xmlns:a16="http://schemas.microsoft.com/office/drawing/2014/main" id="{928B0E3F-5803-6316-E265-B869751C2A8F}"/>
              </a:ext>
            </a:extLst>
          </p:cNvPr>
          <p:cNvGrpSpPr/>
          <p:nvPr/>
        </p:nvGrpSpPr>
        <p:grpSpPr>
          <a:xfrm>
            <a:off x="7101114" y="1644376"/>
            <a:ext cx="1368151" cy="1023933"/>
            <a:chOff x="5051176" y="2137420"/>
            <a:chExt cx="6114842" cy="2160240"/>
          </a:xfrm>
        </p:grpSpPr>
        <p:pic>
          <p:nvPicPr>
            <p:cNvPr id="7" name="Picture 6">
              <a:extLst>
                <a:ext uri="{FF2B5EF4-FFF2-40B4-BE49-F238E27FC236}">
                  <a16:creationId xmlns:a16="http://schemas.microsoft.com/office/drawing/2014/main" id="{88E6B99C-BC0D-070F-33CB-30A6858FD3B9}"/>
                </a:ext>
              </a:extLst>
            </p:cNvPr>
            <p:cNvPicPr>
              <a:picLocks noChangeAspect="1"/>
            </p:cNvPicPr>
            <p:nvPr/>
          </p:nvPicPr>
          <p:blipFill rotWithShape="1">
            <a:blip r:embed="rId2"/>
            <a:srcRect l="54495" b="21173"/>
            <a:stretch/>
          </p:blipFill>
          <p:spPr>
            <a:xfrm>
              <a:off x="5051176" y="2137420"/>
              <a:ext cx="3536825" cy="2160240"/>
            </a:xfrm>
            <a:prstGeom prst="rect">
              <a:avLst/>
            </a:prstGeom>
          </p:spPr>
        </p:pic>
        <p:pic>
          <p:nvPicPr>
            <p:cNvPr id="9" name="Picture 8">
              <a:extLst>
                <a:ext uri="{FF2B5EF4-FFF2-40B4-BE49-F238E27FC236}">
                  <a16:creationId xmlns:a16="http://schemas.microsoft.com/office/drawing/2014/main" id="{7153C6C6-90A7-53E4-2D53-1DC8EDDCC10F}"/>
                </a:ext>
              </a:extLst>
            </p:cNvPr>
            <p:cNvPicPr>
              <a:picLocks noChangeAspect="1"/>
            </p:cNvPicPr>
            <p:nvPr/>
          </p:nvPicPr>
          <p:blipFill rotWithShape="1">
            <a:blip r:embed="rId2"/>
            <a:srcRect l="54495" b="21173"/>
            <a:stretch/>
          </p:blipFill>
          <p:spPr>
            <a:xfrm flipH="1">
              <a:off x="7629193" y="2137420"/>
              <a:ext cx="3536825" cy="2160240"/>
            </a:xfrm>
            <a:prstGeom prst="rect">
              <a:avLst/>
            </a:prstGeom>
          </p:spPr>
        </p:pic>
      </p:grpSp>
      <p:pic>
        <p:nvPicPr>
          <p:cNvPr id="11" name="Picture 10">
            <a:extLst>
              <a:ext uri="{FF2B5EF4-FFF2-40B4-BE49-F238E27FC236}">
                <a16:creationId xmlns:a16="http://schemas.microsoft.com/office/drawing/2014/main" id="{E3BA50E2-C6BD-1C7A-9E76-325D4FD19E65}"/>
              </a:ext>
            </a:extLst>
          </p:cNvPr>
          <p:cNvPicPr>
            <a:picLocks noChangeAspect="1"/>
          </p:cNvPicPr>
          <p:nvPr/>
        </p:nvPicPr>
        <p:blipFill>
          <a:blip r:embed="rId3"/>
          <a:stretch>
            <a:fillRect/>
          </a:stretch>
        </p:blipFill>
        <p:spPr>
          <a:xfrm>
            <a:off x="7123036" y="4460505"/>
            <a:ext cx="1725730" cy="1023933"/>
          </a:xfrm>
          <a:prstGeom prst="rect">
            <a:avLst/>
          </a:prstGeom>
        </p:spPr>
      </p:pic>
      <p:pic>
        <p:nvPicPr>
          <p:cNvPr id="12" name="Picture 11">
            <a:extLst>
              <a:ext uri="{FF2B5EF4-FFF2-40B4-BE49-F238E27FC236}">
                <a16:creationId xmlns:a16="http://schemas.microsoft.com/office/drawing/2014/main" id="{8C3B5606-D8B2-5304-A1DF-A696CCC91F14}"/>
              </a:ext>
            </a:extLst>
          </p:cNvPr>
          <p:cNvPicPr>
            <a:picLocks noChangeAspect="1"/>
          </p:cNvPicPr>
          <p:nvPr/>
        </p:nvPicPr>
        <p:blipFill>
          <a:blip r:embed="rId4"/>
          <a:stretch>
            <a:fillRect/>
          </a:stretch>
        </p:blipFill>
        <p:spPr>
          <a:xfrm>
            <a:off x="5501853" y="2633263"/>
            <a:ext cx="3517806" cy="1451095"/>
          </a:xfrm>
          <a:prstGeom prst="rect">
            <a:avLst/>
          </a:prstGeom>
        </p:spPr>
      </p:pic>
    </p:spTree>
    <p:extLst>
      <p:ext uri="{BB962C8B-B14F-4D97-AF65-F5344CB8AC3E}">
        <p14:creationId xmlns:p14="http://schemas.microsoft.com/office/powerpoint/2010/main" val="711905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609864"/>
            <a:ext cx="8856984" cy="571502"/>
          </a:xfrm>
        </p:spPr>
        <p:txBody>
          <a:bodyPr>
            <a:normAutofit/>
          </a:bodyPr>
          <a:lstStyle/>
          <a:p>
            <a:r>
              <a:rPr lang="en-US" sz="2000" b="1" dirty="0"/>
              <a:t>Biochemical evidences</a:t>
            </a:r>
            <a:endParaRPr lang="en-US" sz="2000" dirty="0"/>
          </a:p>
        </p:txBody>
      </p:sp>
      <p:sp>
        <p:nvSpPr>
          <p:cNvPr id="3" name="Content Placeholder 2"/>
          <p:cNvSpPr>
            <a:spLocks noGrp="1"/>
          </p:cNvSpPr>
          <p:nvPr>
            <p:ph idx="1"/>
          </p:nvPr>
        </p:nvSpPr>
        <p:spPr>
          <a:xfrm>
            <a:off x="107504" y="1333500"/>
            <a:ext cx="8856984" cy="3771636"/>
          </a:xfrm>
        </p:spPr>
        <p:txBody>
          <a:bodyPr>
            <a:normAutofit/>
          </a:bodyPr>
          <a:lstStyle/>
          <a:p>
            <a:pPr indent="-206375" algn="just"/>
            <a:r>
              <a:rPr lang="en-US" sz="1800" dirty="0"/>
              <a:t>Biochemical similarities in diverse organisms shows </a:t>
            </a:r>
            <a:r>
              <a:rPr lang="en-US" sz="1800" b="1" dirty="0">
                <a:solidFill>
                  <a:srgbClr val="FFFF00"/>
                </a:solidFill>
              </a:rPr>
              <a:t>same shared ancestry</a:t>
            </a:r>
            <a:r>
              <a:rPr lang="en-US" sz="1800" dirty="0"/>
              <a:t>.</a:t>
            </a:r>
          </a:p>
          <a:p>
            <a:pPr indent="-206375" algn="just"/>
            <a:r>
              <a:rPr lang="en-US" sz="1800" dirty="0"/>
              <a:t>Similarities in </a:t>
            </a:r>
            <a:r>
              <a:rPr lang="en-US" sz="1800" b="1" dirty="0">
                <a:solidFill>
                  <a:srgbClr val="FFFF00"/>
                </a:solidFill>
              </a:rPr>
              <a:t>proteins</a:t>
            </a:r>
            <a:r>
              <a:rPr lang="en-US" sz="1800" dirty="0"/>
              <a:t> and </a:t>
            </a:r>
            <a:r>
              <a:rPr lang="en-US" sz="1800" b="1" dirty="0">
                <a:solidFill>
                  <a:srgbClr val="FFFF00"/>
                </a:solidFill>
              </a:rPr>
              <a:t>genes </a:t>
            </a:r>
            <a:r>
              <a:rPr lang="en-US" sz="1800" dirty="0"/>
              <a:t>performing </a:t>
            </a:r>
            <a:r>
              <a:rPr lang="en-US" sz="1800" b="1" dirty="0">
                <a:solidFill>
                  <a:srgbClr val="FFFF00"/>
                </a:solidFill>
              </a:rPr>
              <a:t>same function </a:t>
            </a:r>
            <a:r>
              <a:rPr lang="en-US" sz="1800" dirty="0"/>
              <a:t>among diverse organisms give clues to common ancestry. </a:t>
            </a:r>
          </a:p>
          <a:p>
            <a:pPr indent="-206375" algn="just"/>
            <a:endParaRPr lang="en-US" sz="1800" dirty="0"/>
          </a:p>
        </p:txBody>
      </p:sp>
    </p:spTree>
    <p:extLst>
      <p:ext uri="{BB962C8B-B14F-4D97-AF65-F5344CB8AC3E}">
        <p14:creationId xmlns:p14="http://schemas.microsoft.com/office/powerpoint/2010/main" val="13558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9268"/>
            <a:ext cx="8229600" cy="412098"/>
          </a:xfrm>
        </p:spPr>
        <p:txBody>
          <a:bodyPr>
            <a:normAutofit/>
          </a:bodyPr>
          <a:lstStyle/>
          <a:p>
            <a:r>
              <a:rPr lang="en-US" sz="2000" b="1" dirty="0" err="1"/>
              <a:t>Biogeographical</a:t>
            </a:r>
            <a:r>
              <a:rPr lang="en-US" sz="2000" b="1" dirty="0"/>
              <a:t> evidences</a:t>
            </a:r>
            <a:endParaRPr lang="en-US" sz="2000" dirty="0"/>
          </a:p>
        </p:txBody>
      </p:sp>
      <p:sp>
        <p:nvSpPr>
          <p:cNvPr id="3" name="Content Placeholder 2"/>
          <p:cNvSpPr>
            <a:spLocks noGrp="1"/>
          </p:cNvSpPr>
          <p:nvPr>
            <p:ph idx="1"/>
          </p:nvPr>
        </p:nvSpPr>
        <p:spPr/>
        <p:txBody>
          <a:bodyPr>
            <a:normAutofit/>
          </a:bodyPr>
          <a:lstStyle/>
          <a:p>
            <a:pPr algn="just"/>
            <a:r>
              <a:rPr lang="en-US" sz="1800" dirty="0"/>
              <a:t>Species restricted to </a:t>
            </a:r>
            <a:r>
              <a:rPr lang="en-US" sz="1800" b="1" dirty="0">
                <a:solidFill>
                  <a:srgbClr val="FFFF00"/>
                </a:solidFill>
              </a:rPr>
              <a:t>a region develop unique features. </a:t>
            </a:r>
          </a:p>
          <a:p>
            <a:pPr algn="just"/>
            <a:r>
              <a:rPr lang="en-US" sz="1800" dirty="0"/>
              <a:t>Species present in </a:t>
            </a:r>
            <a:r>
              <a:rPr lang="en-US" sz="1800" b="1" dirty="0">
                <a:solidFill>
                  <a:srgbClr val="FFFF00"/>
                </a:solidFill>
              </a:rPr>
              <a:t>widely separated regions show similarity of ancestry.</a:t>
            </a:r>
          </a:p>
        </p:txBody>
      </p:sp>
    </p:spTree>
    <p:extLst>
      <p:ext uri="{BB962C8B-B14F-4D97-AF65-F5344CB8AC3E}">
        <p14:creationId xmlns:p14="http://schemas.microsoft.com/office/powerpoint/2010/main" val="53611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688" y="121196"/>
            <a:ext cx="8686800" cy="565571"/>
          </a:xfrm>
        </p:spPr>
        <p:txBody>
          <a:bodyPr>
            <a:noAutofit/>
          </a:bodyPr>
          <a:lstStyle/>
          <a:p>
            <a:r>
              <a:rPr lang="en-US" sz="2000" b="1" dirty="0"/>
              <a:t>Examples of evolution by anthropogenic action</a:t>
            </a:r>
          </a:p>
        </p:txBody>
      </p:sp>
      <p:sp>
        <p:nvSpPr>
          <p:cNvPr id="3" name="Content Placeholder 2"/>
          <p:cNvSpPr>
            <a:spLocks noGrp="1"/>
          </p:cNvSpPr>
          <p:nvPr>
            <p:ph idx="1"/>
          </p:nvPr>
        </p:nvSpPr>
        <p:spPr>
          <a:xfrm>
            <a:off x="179512" y="746943"/>
            <a:ext cx="8784976" cy="3771636"/>
          </a:xfrm>
        </p:spPr>
        <p:txBody>
          <a:bodyPr>
            <a:normAutofit/>
          </a:bodyPr>
          <a:lstStyle/>
          <a:p>
            <a:pPr indent="-254000" algn="just"/>
            <a:r>
              <a:rPr lang="en-US" sz="1800" dirty="0">
                <a:solidFill>
                  <a:srgbClr val="FFFF00"/>
                </a:solidFill>
              </a:rPr>
              <a:t>Excess use of herbicides, pesticides,</a:t>
            </a:r>
            <a:r>
              <a:rPr lang="en-US" sz="1800" dirty="0"/>
              <a:t> etc., has resulted in natural selection of resistant varieties in a much lesser time scale. </a:t>
            </a:r>
          </a:p>
          <a:p>
            <a:pPr indent="-254000" algn="just"/>
            <a:r>
              <a:rPr lang="en-US" sz="1800" dirty="0"/>
              <a:t>Microbes against which we employ antibiotics or drugs  become resistant organisms and they appear in months or years. </a:t>
            </a:r>
          </a:p>
          <a:p>
            <a:pPr indent="-254000" algn="just"/>
            <a:r>
              <a:rPr lang="en-US" sz="1800" dirty="0"/>
              <a:t>These examples tells us that evolution is a </a:t>
            </a:r>
            <a:r>
              <a:rPr lang="en-US" sz="1800" b="1" dirty="0">
                <a:solidFill>
                  <a:srgbClr val="FFFF00"/>
                </a:solidFill>
              </a:rPr>
              <a:t>stochastic process </a:t>
            </a:r>
            <a:r>
              <a:rPr lang="en-US" sz="1800" dirty="0"/>
              <a:t>based on </a:t>
            </a:r>
            <a:r>
              <a:rPr lang="en-US" sz="1800" b="1" dirty="0">
                <a:solidFill>
                  <a:srgbClr val="FFFF00"/>
                </a:solidFill>
              </a:rPr>
              <a:t>chance events </a:t>
            </a:r>
            <a:r>
              <a:rPr lang="en-US" sz="1800" dirty="0"/>
              <a:t>in nature and </a:t>
            </a:r>
            <a:r>
              <a:rPr lang="en-US" sz="1800" b="1" dirty="0">
                <a:solidFill>
                  <a:srgbClr val="FFFF00"/>
                </a:solidFill>
              </a:rPr>
              <a:t>chance mutation </a:t>
            </a:r>
            <a:r>
              <a:rPr lang="en-US" sz="1800" dirty="0"/>
              <a:t>in the organisms,  </a:t>
            </a:r>
            <a:r>
              <a:rPr lang="en-US" sz="1800" b="1" dirty="0">
                <a:solidFill>
                  <a:srgbClr val="FFFF00"/>
                </a:solidFill>
              </a:rPr>
              <a:t>not a direct process</a:t>
            </a:r>
            <a:r>
              <a:rPr lang="en-US" sz="1800" dirty="0"/>
              <a:t> .</a:t>
            </a:r>
          </a:p>
        </p:txBody>
      </p:sp>
    </p:spTree>
    <p:extLst>
      <p:ext uri="{BB962C8B-B14F-4D97-AF65-F5344CB8AC3E}">
        <p14:creationId xmlns:p14="http://schemas.microsoft.com/office/powerpoint/2010/main" val="313595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184"/>
            <a:ext cx="8229600" cy="412098"/>
          </a:xfrm>
        </p:spPr>
        <p:txBody>
          <a:bodyPr>
            <a:normAutofit fontScale="90000"/>
          </a:bodyPr>
          <a:lstStyle/>
          <a:p>
            <a:r>
              <a:rPr lang="en-US" sz="2400" b="1" dirty="0"/>
              <a:t>Adaptive Radiation</a:t>
            </a:r>
            <a:endParaRPr lang="en-US" sz="2400" dirty="0"/>
          </a:p>
        </p:txBody>
      </p:sp>
      <p:sp>
        <p:nvSpPr>
          <p:cNvPr id="3" name="Content Placeholder 2"/>
          <p:cNvSpPr>
            <a:spLocks noGrp="1"/>
          </p:cNvSpPr>
          <p:nvPr>
            <p:ph idx="1"/>
          </p:nvPr>
        </p:nvSpPr>
        <p:spPr>
          <a:xfrm>
            <a:off x="144015" y="425282"/>
            <a:ext cx="6516215" cy="5024506"/>
          </a:xfrm>
        </p:spPr>
        <p:txBody>
          <a:bodyPr>
            <a:noAutofit/>
          </a:bodyPr>
          <a:lstStyle/>
          <a:p>
            <a:pPr marL="0" indent="0" algn="just">
              <a:buNone/>
            </a:pPr>
            <a:r>
              <a:rPr lang="en-US" sz="1800" dirty="0"/>
              <a:t>The </a:t>
            </a:r>
            <a:r>
              <a:rPr lang="en-US" sz="1800" b="1" dirty="0">
                <a:solidFill>
                  <a:srgbClr val="FFFF00"/>
                </a:solidFill>
              </a:rPr>
              <a:t>process of evolution </a:t>
            </a:r>
            <a:r>
              <a:rPr lang="en-US" sz="1800" dirty="0"/>
              <a:t>of different species in a given geographical area starting from a point and literally radiating to other areas of geography (habitats) is called </a:t>
            </a:r>
            <a:r>
              <a:rPr lang="en-US" sz="1800" b="1" dirty="0"/>
              <a:t>adaptive radiation. </a:t>
            </a:r>
          </a:p>
          <a:p>
            <a:pPr marL="0" indent="0" algn="just">
              <a:buNone/>
            </a:pPr>
            <a:r>
              <a:rPr lang="en-US" sz="1800" b="1" dirty="0"/>
              <a:t>For example; </a:t>
            </a:r>
          </a:p>
          <a:p>
            <a:pPr marL="228600" indent="-228600" algn="just">
              <a:buFont typeface="+mj-lt"/>
              <a:buAutoNum type="arabicPeriod"/>
            </a:pPr>
            <a:r>
              <a:rPr lang="en-US" sz="1800" dirty="0">
                <a:solidFill>
                  <a:srgbClr val="FFFF00"/>
                </a:solidFill>
              </a:rPr>
              <a:t>Darwin’s finches</a:t>
            </a:r>
            <a:endParaRPr lang="en-US" sz="1800" dirty="0"/>
          </a:p>
          <a:p>
            <a:pPr marL="228600" lvl="1" indent="0" algn="just">
              <a:buNone/>
            </a:pPr>
            <a:r>
              <a:rPr lang="en-US" sz="1800" dirty="0"/>
              <a:t>Charles Darwin observed an amazing diversity of  </a:t>
            </a:r>
            <a:r>
              <a:rPr lang="en-US" sz="1800" dirty="0">
                <a:solidFill>
                  <a:srgbClr val="FFFF00"/>
                </a:solidFill>
              </a:rPr>
              <a:t>small black birds </a:t>
            </a:r>
            <a:r>
              <a:rPr lang="en-US" sz="1800" i="1" dirty="0"/>
              <a:t>(later called </a:t>
            </a:r>
            <a:r>
              <a:rPr lang="en-US" sz="1800" i="1" dirty="0">
                <a:solidFill>
                  <a:srgbClr val="FFFF00"/>
                </a:solidFill>
              </a:rPr>
              <a:t>Darwin’s Finches</a:t>
            </a:r>
            <a:r>
              <a:rPr lang="en-US" sz="1800" i="1" dirty="0"/>
              <a:t>) </a:t>
            </a:r>
            <a:r>
              <a:rPr lang="en-US" sz="1800" dirty="0"/>
              <a:t>in </a:t>
            </a:r>
            <a:r>
              <a:rPr lang="en-US" sz="1800" dirty="0">
                <a:solidFill>
                  <a:srgbClr val="FFFF00"/>
                </a:solidFill>
              </a:rPr>
              <a:t>Galapagos Islands</a:t>
            </a:r>
            <a:r>
              <a:rPr lang="en-US" sz="1800" dirty="0"/>
              <a:t>. </a:t>
            </a:r>
          </a:p>
          <a:p>
            <a:pPr marL="228600" lvl="1" indent="0" algn="just">
              <a:buNone/>
            </a:pPr>
            <a:r>
              <a:rPr lang="en-US" sz="1800" dirty="0"/>
              <a:t>All these varieties evolved on the island itself. From the </a:t>
            </a:r>
            <a:r>
              <a:rPr lang="en-US" sz="1800" dirty="0">
                <a:solidFill>
                  <a:srgbClr val="FFFF00"/>
                </a:solidFill>
              </a:rPr>
              <a:t>original seed-eating </a:t>
            </a:r>
            <a:r>
              <a:rPr lang="en-US" sz="1800" dirty="0"/>
              <a:t>features, many other forms with altered beaks arose, enabling them to become </a:t>
            </a:r>
            <a:r>
              <a:rPr lang="en-US" sz="1800" dirty="0">
                <a:solidFill>
                  <a:srgbClr val="FFFF00"/>
                </a:solidFill>
              </a:rPr>
              <a:t>insectivorous</a:t>
            </a:r>
            <a:r>
              <a:rPr lang="en-US" sz="1800" dirty="0"/>
              <a:t> and </a:t>
            </a:r>
            <a:r>
              <a:rPr lang="en-US" sz="1800" dirty="0">
                <a:solidFill>
                  <a:srgbClr val="FFFF00"/>
                </a:solidFill>
              </a:rPr>
              <a:t>vegetarian finches</a:t>
            </a:r>
            <a:r>
              <a:rPr lang="en-US" sz="1800" dirty="0"/>
              <a:t>.</a:t>
            </a:r>
          </a:p>
          <a:p>
            <a:pPr marL="228600" indent="-228600" algn="just">
              <a:buFont typeface="+mj-lt"/>
              <a:buAutoNum type="arabicPeriod"/>
            </a:pPr>
            <a:r>
              <a:rPr lang="en-US" sz="1800" dirty="0">
                <a:solidFill>
                  <a:srgbClr val="FFFF00"/>
                </a:solidFill>
              </a:rPr>
              <a:t>Australian marsupials</a:t>
            </a:r>
            <a:r>
              <a:rPr lang="en-US" sz="1800" dirty="0"/>
              <a:t>. </a:t>
            </a:r>
          </a:p>
          <a:p>
            <a:pPr marL="228600" lvl="1" indent="0" algn="just">
              <a:buNone/>
            </a:pPr>
            <a:r>
              <a:rPr lang="en-US" sz="1800" i="1" dirty="0"/>
              <a:t>Different marsupials were evolved from an ancestral stock within the Australian island continent.</a:t>
            </a:r>
          </a:p>
          <a:p>
            <a:pPr marL="228600" indent="-228600" algn="just">
              <a:buFont typeface="+mj-lt"/>
              <a:buAutoNum type="arabicPeriod"/>
            </a:pPr>
            <a:r>
              <a:rPr lang="en-US" sz="1800" dirty="0">
                <a:solidFill>
                  <a:srgbClr val="FFFF00"/>
                </a:solidFill>
              </a:rPr>
              <a:t>Placental animals in Australia</a:t>
            </a:r>
            <a:endParaRPr lang="en-US" sz="1800" dirty="0"/>
          </a:p>
          <a:p>
            <a:pPr marL="228600" lvl="1" indent="0" algn="just">
              <a:buNone/>
            </a:pPr>
            <a:r>
              <a:rPr lang="en-US" sz="1800" i="1" dirty="0"/>
              <a:t>Variety of placental mammals have evolved which appear similar to a corresponding marsupials</a:t>
            </a:r>
          </a:p>
        </p:txBody>
      </p:sp>
      <p:sp>
        <p:nvSpPr>
          <p:cNvPr id="6" name="Rectangle 5">
            <a:extLst>
              <a:ext uri="{FF2B5EF4-FFF2-40B4-BE49-F238E27FC236}">
                <a16:creationId xmlns:a16="http://schemas.microsoft.com/office/drawing/2014/main" id="{D5CA53FD-C186-8AF9-A28B-00C06A1E02FE}"/>
              </a:ext>
            </a:extLst>
          </p:cNvPr>
          <p:cNvSpPr/>
          <p:nvPr/>
        </p:nvSpPr>
        <p:spPr>
          <a:xfrm>
            <a:off x="6660231" y="1561356"/>
            <a:ext cx="2412857" cy="46166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a:ea typeface="+mn-ea"/>
                <a:cs typeface="+mn-cs"/>
              </a:rPr>
              <a:t>Variety of beaks of finches that Darwin found in Galapagos Island</a:t>
            </a:r>
          </a:p>
        </p:txBody>
      </p:sp>
      <p:pic>
        <p:nvPicPr>
          <p:cNvPr id="11" name="Picture 10">
            <a:extLst>
              <a:ext uri="{FF2B5EF4-FFF2-40B4-BE49-F238E27FC236}">
                <a16:creationId xmlns:a16="http://schemas.microsoft.com/office/drawing/2014/main" id="{B9628A1B-AE94-E0ED-A342-814167E63DFB}"/>
              </a:ext>
            </a:extLst>
          </p:cNvPr>
          <p:cNvPicPr>
            <a:picLocks noChangeAspect="1"/>
          </p:cNvPicPr>
          <p:nvPr/>
        </p:nvPicPr>
        <p:blipFill>
          <a:blip r:embed="rId2"/>
          <a:stretch>
            <a:fillRect/>
          </a:stretch>
        </p:blipFill>
        <p:spPr>
          <a:xfrm>
            <a:off x="6554571" y="217223"/>
            <a:ext cx="923877" cy="631932"/>
          </a:xfrm>
          <a:prstGeom prst="rect">
            <a:avLst/>
          </a:prstGeom>
        </p:spPr>
      </p:pic>
      <p:pic>
        <p:nvPicPr>
          <p:cNvPr id="12" name="Picture 11">
            <a:extLst>
              <a:ext uri="{FF2B5EF4-FFF2-40B4-BE49-F238E27FC236}">
                <a16:creationId xmlns:a16="http://schemas.microsoft.com/office/drawing/2014/main" id="{49AD8304-95A3-2D19-B402-5ABE81526CA9}"/>
              </a:ext>
            </a:extLst>
          </p:cNvPr>
          <p:cNvPicPr>
            <a:picLocks noChangeAspect="1"/>
          </p:cNvPicPr>
          <p:nvPr/>
        </p:nvPicPr>
        <p:blipFill>
          <a:blip r:embed="rId3"/>
          <a:stretch>
            <a:fillRect/>
          </a:stretch>
        </p:blipFill>
        <p:spPr>
          <a:xfrm>
            <a:off x="7502211" y="-832"/>
            <a:ext cx="1042133" cy="676278"/>
          </a:xfrm>
          <a:prstGeom prst="rect">
            <a:avLst/>
          </a:prstGeom>
        </p:spPr>
      </p:pic>
      <p:pic>
        <p:nvPicPr>
          <p:cNvPr id="13" name="Picture 12">
            <a:extLst>
              <a:ext uri="{FF2B5EF4-FFF2-40B4-BE49-F238E27FC236}">
                <a16:creationId xmlns:a16="http://schemas.microsoft.com/office/drawing/2014/main" id="{FF6D8AD8-70B0-FA40-4BA7-1A741759776B}"/>
              </a:ext>
            </a:extLst>
          </p:cNvPr>
          <p:cNvPicPr>
            <a:picLocks noChangeAspect="1"/>
          </p:cNvPicPr>
          <p:nvPr/>
        </p:nvPicPr>
        <p:blipFill>
          <a:blip r:embed="rId4"/>
          <a:stretch>
            <a:fillRect/>
          </a:stretch>
        </p:blipFill>
        <p:spPr>
          <a:xfrm>
            <a:off x="6581593" y="822587"/>
            <a:ext cx="1090174" cy="916485"/>
          </a:xfrm>
          <a:prstGeom prst="rect">
            <a:avLst/>
          </a:prstGeom>
        </p:spPr>
      </p:pic>
      <p:pic>
        <p:nvPicPr>
          <p:cNvPr id="14" name="Picture 13">
            <a:extLst>
              <a:ext uri="{FF2B5EF4-FFF2-40B4-BE49-F238E27FC236}">
                <a16:creationId xmlns:a16="http://schemas.microsoft.com/office/drawing/2014/main" id="{CA390414-D96C-7301-CD60-094863174393}"/>
              </a:ext>
            </a:extLst>
          </p:cNvPr>
          <p:cNvPicPr>
            <a:picLocks noChangeAspect="1"/>
          </p:cNvPicPr>
          <p:nvPr/>
        </p:nvPicPr>
        <p:blipFill>
          <a:blip r:embed="rId5"/>
          <a:stretch>
            <a:fillRect/>
          </a:stretch>
        </p:blipFill>
        <p:spPr>
          <a:xfrm>
            <a:off x="7798580" y="657601"/>
            <a:ext cx="1300818" cy="1027351"/>
          </a:xfrm>
          <a:prstGeom prst="rect">
            <a:avLst/>
          </a:prstGeom>
        </p:spPr>
      </p:pic>
      <p:grpSp>
        <p:nvGrpSpPr>
          <p:cNvPr id="21" name="Group 20">
            <a:extLst>
              <a:ext uri="{FF2B5EF4-FFF2-40B4-BE49-F238E27FC236}">
                <a16:creationId xmlns:a16="http://schemas.microsoft.com/office/drawing/2014/main" id="{68B9CDAF-5E45-D680-FAD7-6D570F2C6C75}"/>
              </a:ext>
            </a:extLst>
          </p:cNvPr>
          <p:cNvGrpSpPr/>
          <p:nvPr/>
        </p:nvGrpSpPr>
        <p:grpSpPr>
          <a:xfrm>
            <a:off x="5199416" y="4009627"/>
            <a:ext cx="1460814" cy="845768"/>
            <a:chOff x="6839390" y="2497096"/>
            <a:chExt cx="2160595" cy="993931"/>
          </a:xfrm>
        </p:grpSpPr>
        <p:pic>
          <p:nvPicPr>
            <p:cNvPr id="18" name="Picture 17">
              <a:extLst>
                <a:ext uri="{FF2B5EF4-FFF2-40B4-BE49-F238E27FC236}">
                  <a16:creationId xmlns:a16="http://schemas.microsoft.com/office/drawing/2014/main" id="{E4D2DC31-43D1-AF64-5374-52D6A6FABEEB}"/>
                </a:ext>
              </a:extLst>
            </p:cNvPr>
            <p:cNvPicPr>
              <a:picLocks noChangeAspect="1"/>
            </p:cNvPicPr>
            <p:nvPr/>
          </p:nvPicPr>
          <p:blipFill>
            <a:blip r:embed="rId6"/>
            <a:stretch>
              <a:fillRect/>
            </a:stretch>
          </p:blipFill>
          <p:spPr>
            <a:xfrm>
              <a:off x="6839390" y="2497096"/>
              <a:ext cx="2160595" cy="830998"/>
            </a:xfrm>
            <a:prstGeom prst="rect">
              <a:avLst/>
            </a:prstGeom>
          </p:spPr>
        </p:pic>
        <p:sp>
          <p:nvSpPr>
            <p:cNvPr id="20" name="TextBox 19">
              <a:extLst>
                <a:ext uri="{FF2B5EF4-FFF2-40B4-BE49-F238E27FC236}">
                  <a16:creationId xmlns:a16="http://schemas.microsoft.com/office/drawing/2014/main" id="{81C97414-15A2-B117-C439-E699AF205989}"/>
                </a:ext>
              </a:extLst>
            </p:cNvPr>
            <p:cNvSpPr txBox="1"/>
            <p:nvPr/>
          </p:nvSpPr>
          <p:spPr>
            <a:xfrm>
              <a:off x="6839391" y="3165503"/>
              <a:ext cx="2160594" cy="325524"/>
            </a:xfrm>
            <a:prstGeom prst="rect">
              <a:avLst/>
            </a:prstGeom>
            <a:noFill/>
          </p:spPr>
          <p:txBody>
            <a:bodyPr wrap="square">
              <a:spAutoFit/>
            </a:bodyPr>
            <a:lstStyle/>
            <a:p>
              <a:r>
                <a:rPr lang="en-US" sz="1200" dirty="0">
                  <a:solidFill>
                    <a:srgbClr val="FFFF00"/>
                  </a:solidFill>
                </a:rPr>
                <a:t> Tasmanian wolf</a:t>
              </a:r>
              <a:endParaRPr lang="en-US" sz="1200" dirty="0"/>
            </a:p>
          </p:txBody>
        </p:sp>
      </p:grpSp>
      <p:grpSp>
        <p:nvGrpSpPr>
          <p:cNvPr id="24" name="Group 23">
            <a:extLst>
              <a:ext uri="{FF2B5EF4-FFF2-40B4-BE49-F238E27FC236}">
                <a16:creationId xmlns:a16="http://schemas.microsoft.com/office/drawing/2014/main" id="{32C81F6C-EA10-F76A-161A-AF1CF375E575}"/>
              </a:ext>
            </a:extLst>
          </p:cNvPr>
          <p:cNvGrpSpPr/>
          <p:nvPr/>
        </p:nvGrpSpPr>
        <p:grpSpPr>
          <a:xfrm>
            <a:off x="6595765" y="2313668"/>
            <a:ext cx="1648643" cy="1324888"/>
            <a:chOff x="6651827" y="3750936"/>
            <a:chExt cx="2438400" cy="1556984"/>
          </a:xfrm>
        </p:grpSpPr>
        <p:pic>
          <p:nvPicPr>
            <p:cNvPr id="22" name="Picture 21">
              <a:extLst>
                <a:ext uri="{FF2B5EF4-FFF2-40B4-BE49-F238E27FC236}">
                  <a16:creationId xmlns:a16="http://schemas.microsoft.com/office/drawing/2014/main" id="{C258A35C-B495-0EDD-BF5F-7CB031889EDD}"/>
                </a:ext>
              </a:extLst>
            </p:cNvPr>
            <p:cNvPicPr>
              <a:picLocks noChangeAspect="1"/>
            </p:cNvPicPr>
            <p:nvPr/>
          </p:nvPicPr>
          <p:blipFill>
            <a:blip r:embed="rId7"/>
            <a:stretch>
              <a:fillRect/>
            </a:stretch>
          </p:blipFill>
          <p:spPr>
            <a:xfrm flipH="1">
              <a:off x="6651827" y="3750936"/>
              <a:ext cx="2438400" cy="1498600"/>
            </a:xfrm>
            <a:prstGeom prst="rect">
              <a:avLst/>
            </a:prstGeom>
          </p:spPr>
        </p:pic>
        <p:sp>
          <p:nvSpPr>
            <p:cNvPr id="23" name="TextBox 22">
              <a:extLst>
                <a:ext uri="{FF2B5EF4-FFF2-40B4-BE49-F238E27FC236}">
                  <a16:creationId xmlns:a16="http://schemas.microsoft.com/office/drawing/2014/main" id="{5C915C2A-D1EE-22D4-8A8D-1FD6ECB92E71}"/>
                </a:ext>
              </a:extLst>
            </p:cNvPr>
            <p:cNvSpPr txBox="1"/>
            <p:nvPr/>
          </p:nvSpPr>
          <p:spPr>
            <a:xfrm>
              <a:off x="7276008" y="4982396"/>
              <a:ext cx="1707717" cy="325524"/>
            </a:xfrm>
            <a:prstGeom prst="rect">
              <a:avLst/>
            </a:prstGeom>
            <a:noFill/>
          </p:spPr>
          <p:txBody>
            <a:bodyPr wrap="square">
              <a:spAutoFit/>
            </a:bodyPr>
            <a:lstStyle/>
            <a:p>
              <a:pPr algn="ctr"/>
              <a:r>
                <a:rPr lang="en-US" sz="1200" dirty="0">
                  <a:solidFill>
                    <a:srgbClr val="FFFF00"/>
                  </a:solidFill>
                </a:rPr>
                <a:t>Sugar glider</a:t>
              </a:r>
              <a:endParaRPr lang="en-US" sz="1200" dirty="0"/>
            </a:p>
          </p:txBody>
        </p:sp>
      </p:grpSp>
      <p:grpSp>
        <p:nvGrpSpPr>
          <p:cNvPr id="29" name="Group 28">
            <a:extLst>
              <a:ext uri="{FF2B5EF4-FFF2-40B4-BE49-F238E27FC236}">
                <a16:creationId xmlns:a16="http://schemas.microsoft.com/office/drawing/2014/main" id="{10AA0709-EABF-6081-057C-F793CBA9EA2D}"/>
              </a:ext>
            </a:extLst>
          </p:cNvPr>
          <p:cNvGrpSpPr/>
          <p:nvPr/>
        </p:nvGrpSpPr>
        <p:grpSpPr>
          <a:xfrm>
            <a:off x="3736258" y="4107255"/>
            <a:ext cx="1179649" cy="721038"/>
            <a:chOff x="3282520" y="5972137"/>
            <a:chExt cx="1744742" cy="847351"/>
          </a:xfrm>
        </p:grpSpPr>
        <p:sp>
          <p:nvSpPr>
            <p:cNvPr id="27" name="TextBox 26">
              <a:extLst>
                <a:ext uri="{FF2B5EF4-FFF2-40B4-BE49-F238E27FC236}">
                  <a16:creationId xmlns:a16="http://schemas.microsoft.com/office/drawing/2014/main" id="{2F5BBAD9-89A1-1F0E-2F03-60D47C2FEED6}"/>
                </a:ext>
              </a:extLst>
            </p:cNvPr>
            <p:cNvSpPr txBox="1"/>
            <p:nvPr/>
          </p:nvSpPr>
          <p:spPr>
            <a:xfrm>
              <a:off x="3282520" y="6493964"/>
              <a:ext cx="1707717" cy="325524"/>
            </a:xfrm>
            <a:prstGeom prst="rect">
              <a:avLst/>
            </a:prstGeom>
            <a:noFill/>
          </p:spPr>
          <p:txBody>
            <a:bodyPr wrap="square">
              <a:spAutoFit/>
            </a:bodyPr>
            <a:lstStyle/>
            <a:p>
              <a:pPr algn="ctr"/>
              <a:r>
                <a:rPr lang="en-US" sz="1200" dirty="0">
                  <a:solidFill>
                    <a:srgbClr val="FFFF00"/>
                  </a:solidFill>
                </a:rPr>
                <a:t>Marsupial mole</a:t>
              </a:r>
              <a:endParaRPr lang="en-US" sz="1200" dirty="0"/>
            </a:p>
          </p:txBody>
        </p:sp>
        <p:pic>
          <p:nvPicPr>
            <p:cNvPr id="28" name="Picture 27">
              <a:extLst>
                <a:ext uri="{FF2B5EF4-FFF2-40B4-BE49-F238E27FC236}">
                  <a16:creationId xmlns:a16="http://schemas.microsoft.com/office/drawing/2014/main" id="{45419774-6458-9C8D-95F9-C1B3C883C7B4}"/>
                </a:ext>
              </a:extLst>
            </p:cNvPr>
            <p:cNvPicPr>
              <a:picLocks noChangeAspect="1"/>
            </p:cNvPicPr>
            <p:nvPr/>
          </p:nvPicPr>
          <p:blipFill>
            <a:blip r:embed="rId8"/>
            <a:stretch>
              <a:fillRect/>
            </a:stretch>
          </p:blipFill>
          <p:spPr>
            <a:xfrm rot="20198067">
              <a:off x="3452461" y="5972137"/>
              <a:ext cx="1574801" cy="736599"/>
            </a:xfrm>
            <a:prstGeom prst="rect">
              <a:avLst/>
            </a:prstGeom>
          </p:spPr>
        </p:pic>
      </p:grpSp>
      <p:grpSp>
        <p:nvGrpSpPr>
          <p:cNvPr id="34" name="Group 33">
            <a:extLst>
              <a:ext uri="{FF2B5EF4-FFF2-40B4-BE49-F238E27FC236}">
                <a16:creationId xmlns:a16="http://schemas.microsoft.com/office/drawing/2014/main" id="{9D1EF9B3-89C6-D2F0-7771-90BBC2BF53B2}"/>
              </a:ext>
            </a:extLst>
          </p:cNvPr>
          <p:cNvGrpSpPr/>
          <p:nvPr/>
        </p:nvGrpSpPr>
        <p:grpSpPr>
          <a:xfrm>
            <a:off x="7876301" y="3890076"/>
            <a:ext cx="1736259" cy="1415696"/>
            <a:chOff x="4653943" y="4803243"/>
            <a:chExt cx="2567989" cy="1663700"/>
          </a:xfrm>
        </p:grpSpPr>
        <p:sp>
          <p:nvSpPr>
            <p:cNvPr id="31" name="TextBox 30">
              <a:extLst>
                <a:ext uri="{FF2B5EF4-FFF2-40B4-BE49-F238E27FC236}">
                  <a16:creationId xmlns:a16="http://schemas.microsoft.com/office/drawing/2014/main" id="{B0E06F98-A985-14B0-3BC6-9B7E951D48A0}"/>
                </a:ext>
              </a:extLst>
            </p:cNvPr>
            <p:cNvSpPr txBox="1"/>
            <p:nvPr/>
          </p:nvSpPr>
          <p:spPr>
            <a:xfrm>
              <a:off x="5514216" y="5569674"/>
              <a:ext cx="1707716" cy="325524"/>
            </a:xfrm>
            <a:prstGeom prst="rect">
              <a:avLst/>
            </a:prstGeom>
            <a:noFill/>
          </p:spPr>
          <p:txBody>
            <a:bodyPr wrap="square">
              <a:spAutoFit/>
            </a:bodyPr>
            <a:lstStyle/>
            <a:p>
              <a:pPr algn="ctr"/>
              <a:r>
                <a:rPr lang="en-US" sz="1200" dirty="0">
                  <a:solidFill>
                    <a:srgbClr val="FFFF00"/>
                  </a:solidFill>
                </a:rPr>
                <a:t>Koala</a:t>
              </a:r>
              <a:endParaRPr lang="en-US" sz="1200" dirty="0"/>
            </a:p>
          </p:txBody>
        </p:sp>
        <p:pic>
          <p:nvPicPr>
            <p:cNvPr id="33" name="Picture 32">
              <a:extLst>
                <a:ext uri="{FF2B5EF4-FFF2-40B4-BE49-F238E27FC236}">
                  <a16:creationId xmlns:a16="http://schemas.microsoft.com/office/drawing/2014/main" id="{A20C9AA2-0143-6B5F-8674-1C5973C642EC}"/>
                </a:ext>
              </a:extLst>
            </p:cNvPr>
            <p:cNvPicPr>
              <a:picLocks noChangeAspect="1"/>
            </p:cNvPicPr>
            <p:nvPr/>
          </p:nvPicPr>
          <p:blipFill>
            <a:blip r:embed="rId9"/>
            <a:stretch>
              <a:fillRect/>
            </a:stretch>
          </p:blipFill>
          <p:spPr>
            <a:xfrm>
              <a:off x="4653943" y="4803243"/>
              <a:ext cx="1854200" cy="1663700"/>
            </a:xfrm>
            <a:prstGeom prst="rect">
              <a:avLst/>
            </a:prstGeom>
          </p:spPr>
        </p:pic>
      </p:grpSp>
      <p:grpSp>
        <p:nvGrpSpPr>
          <p:cNvPr id="39" name="Group 38">
            <a:extLst>
              <a:ext uri="{FF2B5EF4-FFF2-40B4-BE49-F238E27FC236}">
                <a16:creationId xmlns:a16="http://schemas.microsoft.com/office/drawing/2014/main" id="{927F70FA-B66A-B0E0-C0FF-C775A1E5BAEB}"/>
              </a:ext>
            </a:extLst>
          </p:cNvPr>
          <p:cNvGrpSpPr/>
          <p:nvPr/>
        </p:nvGrpSpPr>
        <p:grpSpPr>
          <a:xfrm>
            <a:off x="3954674" y="4919488"/>
            <a:ext cx="1421962" cy="854452"/>
            <a:chOff x="9573148" y="2669757"/>
            <a:chExt cx="2103132" cy="1004136"/>
          </a:xfrm>
        </p:grpSpPr>
        <p:sp>
          <p:nvSpPr>
            <p:cNvPr id="37" name="TextBox 36">
              <a:extLst>
                <a:ext uri="{FF2B5EF4-FFF2-40B4-BE49-F238E27FC236}">
                  <a16:creationId xmlns:a16="http://schemas.microsoft.com/office/drawing/2014/main" id="{765EC0B7-CC34-65B2-A059-999B4B619633}"/>
                </a:ext>
              </a:extLst>
            </p:cNvPr>
            <p:cNvSpPr txBox="1"/>
            <p:nvPr/>
          </p:nvSpPr>
          <p:spPr>
            <a:xfrm>
              <a:off x="9968564" y="3348369"/>
              <a:ext cx="1707716" cy="325524"/>
            </a:xfrm>
            <a:prstGeom prst="rect">
              <a:avLst/>
            </a:prstGeom>
            <a:noFill/>
          </p:spPr>
          <p:txBody>
            <a:bodyPr wrap="square">
              <a:spAutoFit/>
            </a:bodyPr>
            <a:lstStyle/>
            <a:p>
              <a:pPr algn="ctr"/>
              <a:r>
                <a:rPr lang="en-US" sz="1200" dirty="0">
                  <a:solidFill>
                    <a:srgbClr val="FFFF00"/>
                  </a:solidFill>
                </a:rPr>
                <a:t>Bandicoot</a:t>
              </a:r>
              <a:endParaRPr lang="en-US" sz="1200" dirty="0"/>
            </a:p>
          </p:txBody>
        </p:sp>
        <p:pic>
          <p:nvPicPr>
            <p:cNvPr id="38" name="Picture 37">
              <a:extLst>
                <a:ext uri="{FF2B5EF4-FFF2-40B4-BE49-F238E27FC236}">
                  <a16:creationId xmlns:a16="http://schemas.microsoft.com/office/drawing/2014/main" id="{03CD1F1B-6D52-6C2C-E0E9-93D0454A431F}"/>
                </a:ext>
              </a:extLst>
            </p:cNvPr>
            <p:cNvPicPr>
              <a:picLocks noChangeAspect="1"/>
            </p:cNvPicPr>
            <p:nvPr/>
          </p:nvPicPr>
          <p:blipFill>
            <a:blip r:embed="rId10"/>
            <a:stretch>
              <a:fillRect/>
            </a:stretch>
          </p:blipFill>
          <p:spPr>
            <a:xfrm>
              <a:off x="9573148" y="2669757"/>
              <a:ext cx="2057400" cy="800100"/>
            </a:xfrm>
            <a:prstGeom prst="rect">
              <a:avLst/>
            </a:prstGeom>
          </p:spPr>
        </p:pic>
      </p:grpSp>
      <p:grpSp>
        <p:nvGrpSpPr>
          <p:cNvPr id="44" name="Group 43">
            <a:extLst>
              <a:ext uri="{FF2B5EF4-FFF2-40B4-BE49-F238E27FC236}">
                <a16:creationId xmlns:a16="http://schemas.microsoft.com/office/drawing/2014/main" id="{192260EF-BF1B-27EE-C67F-87469398624D}"/>
              </a:ext>
            </a:extLst>
          </p:cNvPr>
          <p:cNvGrpSpPr/>
          <p:nvPr/>
        </p:nvGrpSpPr>
        <p:grpSpPr>
          <a:xfrm>
            <a:off x="8025896" y="2929508"/>
            <a:ext cx="1154616" cy="1198491"/>
            <a:chOff x="10443679" y="2943673"/>
            <a:chExt cx="1707717" cy="1408445"/>
          </a:xfrm>
        </p:grpSpPr>
        <p:sp>
          <p:nvSpPr>
            <p:cNvPr id="42" name="TextBox 41">
              <a:extLst>
                <a:ext uri="{FF2B5EF4-FFF2-40B4-BE49-F238E27FC236}">
                  <a16:creationId xmlns:a16="http://schemas.microsoft.com/office/drawing/2014/main" id="{D6FAC377-FDB9-F54F-2724-AEA99A94867A}"/>
                </a:ext>
              </a:extLst>
            </p:cNvPr>
            <p:cNvSpPr txBox="1"/>
            <p:nvPr/>
          </p:nvSpPr>
          <p:spPr>
            <a:xfrm>
              <a:off x="10443679" y="4026594"/>
              <a:ext cx="1707717" cy="325524"/>
            </a:xfrm>
            <a:prstGeom prst="rect">
              <a:avLst/>
            </a:prstGeom>
            <a:noFill/>
          </p:spPr>
          <p:txBody>
            <a:bodyPr wrap="square">
              <a:spAutoFit/>
            </a:bodyPr>
            <a:lstStyle/>
            <a:p>
              <a:pPr algn="ctr"/>
              <a:r>
                <a:rPr lang="en-US" sz="1200" dirty="0">
                  <a:solidFill>
                    <a:srgbClr val="FFFF00"/>
                  </a:solidFill>
                </a:rPr>
                <a:t>Wombat</a:t>
              </a:r>
              <a:endParaRPr lang="en-US" sz="1200" dirty="0"/>
            </a:p>
          </p:txBody>
        </p:sp>
        <p:pic>
          <p:nvPicPr>
            <p:cNvPr id="43" name="Picture 42">
              <a:extLst>
                <a:ext uri="{FF2B5EF4-FFF2-40B4-BE49-F238E27FC236}">
                  <a16:creationId xmlns:a16="http://schemas.microsoft.com/office/drawing/2014/main" id="{4E5A4EAF-FE3E-889E-2CF7-DB9B76F1AB5D}"/>
                </a:ext>
              </a:extLst>
            </p:cNvPr>
            <p:cNvPicPr>
              <a:picLocks noChangeAspect="1"/>
            </p:cNvPicPr>
            <p:nvPr/>
          </p:nvPicPr>
          <p:blipFill>
            <a:blip r:embed="rId11"/>
            <a:stretch>
              <a:fillRect/>
            </a:stretch>
          </p:blipFill>
          <p:spPr>
            <a:xfrm>
              <a:off x="10548236" y="2943673"/>
              <a:ext cx="1498601" cy="1168400"/>
            </a:xfrm>
            <a:prstGeom prst="rect">
              <a:avLst/>
            </a:prstGeom>
          </p:spPr>
        </p:pic>
      </p:grpSp>
      <p:grpSp>
        <p:nvGrpSpPr>
          <p:cNvPr id="54" name="Group 53">
            <a:extLst>
              <a:ext uri="{FF2B5EF4-FFF2-40B4-BE49-F238E27FC236}">
                <a16:creationId xmlns:a16="http://schemas.microsoft.com/office/drawing/2014/main" id="{DD38F852-35B2-18A6-71C7-0ACCEADE12C4}"/>
              </a:ext>
            </a:extLst>
          </p:cNvPr>
          <p:cNvGrpSpPr/>
          <p:nvPr/>
        </p:nvGrpSpPr>
        <p:grpSpPr>
          <a:xfrm>
            <a:off x="5427340" y="4793871"/>
            <a:ext cx="1232892" cy="1253593"/>
            <a:chOff x="9877588" y="-984655"/>
            <a:chExt cx="1823490" cy="1473200"/>
          </a:xfrm>
        </p:grpSpPr>
        <p:sp>
          <p:nvSpPr>
            <p:cNvPr id="51" name="TextBox 50">
              <a:extLst>
                <a:ext uri="{FF2B5EF4-FFF2-40B4-BE49-F238E27FC236}">
                  <a16:creationId xmlns:a16="http://schemas.microsoft.com/office/drawing/2014/main" id="{7E8B4555-B077-BE3F-C352-442E8296A347}"/>
                </a:ext>
              </a:extLst>
            </p:cNvPr>
            <p:cNvSpPr txBox="1"/>
            <p:nvPr/>
          </p:nvSpPr>
          <p:spPr>
            <a:xfrm>
              <a:off x="9877588" y="-189262"/>
              <a:ext cx="1707717" cy="325524"/>
            </a:xfrm>
            <a:prstGeom prst="rect">
              <a:avLst/>
            </a:prstGeom>
            <a:noFill/>
          </p:spPr>
          <p:txBody>
            <a:bodyPr wrap="square">
              <a:spAutoFit/>
            </a:bodyPr>
            <a:lstStyle/>
            <a:p>
              <a:pPr algn="ctr"/>
              <a:r>
                <a:rPr lang="en-US" sz="1200" dirty="0">
                  <a:solidFill>
                    <a:srgbClr val="FFFF00"/>
                  </a:solidFill>
                </a:rPr>
                <a:t>Marsupial rat</a:t>
              </a:r>
              <a:endParaRPr lang="en-US" sz="1200" dirty="0"/>
            </a:p>
          </p:txBody>
        </p:sp>
        <p:pic>
          <p:nvPicPr>
            <p:cNvPr id="53" name="Picture 52">
              <a:extLst>
                <a:ext uri="{FF2B5EF4-FFF2-40B4-BE49-F238E27FC236}">
                  <a16:creationId xmlns:a16="http://schemas.microsoft.com/office/drawing/2014/main" id="{4D429AC4-2C07-2E3D-0EBC-115673534894}"/>
                </a:ext>
              </a:extLst>
            </p:cNvPr>
            <p:cNvPicPr>
              <a:picLocks noChangeAspect="1"/>
            </p:cNvPicPr>
            <p:nvPr/>
          </p:nvPicPr>
          <p:blipFill>
            <a:blip r:embed="rId12"/>
            <a:stretch>
              <a:fillRect/>
            </a:stretch>
          </p:blipFill>
          <p:spPr>
            <a:xfrm rot="19408970">
              <a:off x="10202477" y="-984655"/>
              <a:ext cx="1498601" cy="1473200"/>
            </a:xfrm>
            <a:prstGeom prst="rect">
              <a:avLst/>
            </a:prstGeom>
          </p:spPr>
        </p:pic>
      </p:grpSp>
      <p:grpSp>
        <p:nvGrpSpPr>
          <p:cNvPr id="59" name="Group 58">
            <a:extLst>
              <a:ext uri="{FF2B5EF4-FFF2-40B4-BE49-F238E27FC236}">
                <a16:creationId xmlns:a16="http://schemas.microsoft.com/office/drawing/2014/main" id="{9B28E71D-0754-2909-ECA9-9C2D63138BAA}"/>
              </a:ext>
            </a:extLst>
          </p:cNvPr>
          <p:cNvGrpSpPr/>
          <p:nvPr/>
        </p:nvGrpSpPr>
        <p:grpSpPr>
          <a:xfrm>
            <a:off x="9006725" y="4429882"/>
            <a:ext cx="1385309" cy="1424096"/>
            <a:chOff x="10534862" y="-422318"/>
            <a:chExt cx="2048920" cy="1673573"/>
          </a:xfrm>
        </p:grpSpPr>
        <p:sp>
          <p:nvSpPr>
            <p:cNvPr id="56" name="TextBox 55">
              <a:extLst>
                <a:ext uri="{FF2B5EF4-FFF2-40B4-BE49-F238E27FC236}">
                  <a16:creationId xmlns:a16="http://schemas.microsoft.com/office/drawing/2014/main" id="{E88A6AB9-5CED-5370-32F4-5A2527FE94DD}"/>
                </a:ext>
              </a:extLst>
            </p:cNvPr>
            <p:cNvSpPr txBox="1"/>
            <p:nvPr/>
          </p:nvSpPr>
          <p:spPr>
            <a:xfrm>
              <a:off x="10564483" y="925731"/>
              <a:ext cx="2019299" cy="325524"/>
            </a:xfrm>
            <a:prstGeom prst="rect">
              <a:avLst/>
            </a:prstGeom>
            <a:noFill/>
          </p:spPr>
          <p:txBody>
            <a:bodyPr wrap="square">
              <a:spAutoFit/>
            </a:bodyPr>
            <a:lstStyle/>
            <a:p>
              <a:pPr algn="ctr"/>
              <a:r>
                <a:rPr lang="en-US" sz="1200" dirty="0">
                  <a:solidFill>
                    <a:srgbClr val="FFFF00"/>
                  </a:solidFill>
                </a:rPr>
                <a:t>Banded Anteater</a:t>
              </a:r>
              <a:endParaRPr lang="en-US" sz="1200" dirty="0"/>
            </a:p>
          </p:txBody>
        </p:sp>
        <p:pic>
          <p:nvPicPr>
            <p:cNvPr id="58" name="Picture 57">
              <a:extLst>
                <a:ext uri="{FF2B5EF4-FFF2-40B4-BE49-F238E27FC236}">
                  <a16:creationId xmlns:a16="http://schemas.microsoft.com/office/drawing/2014/main" id="{8FC005B2-030B-BF05-21B6-A95951A3D4A4}"/>
                </a:ext>
              </a:extLst>
            </p:cNvPr>
            <p:cNvPicPr>
              <a:picLocks noChangeAspect="1"/>
            </p:cNvPicPr>
            <p:nvPr/>
          </p:nvPicPr>
          <p:blipFill>
            <a:blip r:embed="rId13"/>
            <a:stretch>
              <a:fillRect/>
            </a:stretch>
          </p:blipFill>
          <p:spPr>
            <a:xfrm>
              <a:off x="10534862" y="-422318"/>
              <a:ext cx="2019300" cy="1308100"/>
            </a:xfrm>
            <a:prstGeom prst="rect">
              <a:avLst/>
            </a:prstGeom>
          </p:spPr>
        </p:pic>
      </p:grpSp>
      <p:grpSp>
        <p:nvGrpSpPr>
          <p:cNvPr id="64" name="Group 63">
            <a:extLst>
              <a:ext uri="{FF2B5EF4-FFF2-40B4-BE49-F238E27FC236}">
                <a16:creationId xmlns:a16="http://schemas.microsoft.com/office/drawing/2014/main" id="{1F0B6722-382D-D0D1-DE36-0921E836675F}"/>
              </a:ext>
            </a:extLst>
          </p:cNvPr>
          <p:cNvGrpSpPr/>
          <p:nvPr/>
        </p:nvGrpSpPr>
        <p:grpSpPr>
          <a:xfrm>
            <a:off x="7380312" y="1921396"/>
            <a:ext cx="1932003" cy="1080119"/>
            <a:chOff x="9163972" y="1558443"/>
            <a:chExt cx="2857500" cy="1269337"/>
          </a:xfrm>
        </p:grpSpPr>
        <p:sp>
          <p:nvSpPr>
            <p:cNvPr id="61" name="TextBox 60">
              <a:extLst>
                <a:ext uri="{FF2B5EF4-FFF2-40B4-BE49-F238E27FC236}">
                  <a16:creationId xmlns:a16="http://schemas.microsoft.com/office/drawing/2014/main" id="{2DF617F5-761D-5AB2-9D29-4EDE36FBD40C}"/>
                </a:ext>
              </a:extLst>
            </p:cNvPr>
            <p:cNvSpPr txBox="1"/>
            <p:nvPr/>
          </p:nvSpPr>
          <p:spPr>
            <a:xfrm>
              <a:off x="9585459" y="2502256"/>
              <a:ext cx="1707717" cy="325524"/>
            </a:xfrm>
            <a:prstGeom prst="rect">
              <a:avLst/>
            </a:prstGeom>
            <a:noFill/>
          </p:spPr>
          <p:txBody>
            <a:bodyPr wrap="square">
              <a:spAutoFit/>
            </a:bodyPr>
            <a:lstStyle/>
            <a:p>
              <a:pPr algn="ctr"/>
              <a:r>
                <a:rPr lang="en-US" sz="1200" dirty="0">
                  <a:solidFill>
                    <a:srgbClr val="FFFF00"/>
                  </a:solidFill>
                </a:rPr>
                <a:t>Tiger cat</a:t>
              </a:r>
              <a:endParaRPr lang="en-US" sz="1200" dirty="0"/>
            </a:p>
          </p:txBody>
        </p:sp>
        <p:pic>
          <p:nvPicPr>
            <p:cNvPr id="63" name="Picture 62">
              <a:extLst>
                <a:ext uri="{FF2B5EF4-FFF2-40B4-BE49-F238E27FC236}">
                  <a16:creationId xmlns:a16="http://schemas.microsoft.com/office/drawing/2014/main" id="{F4B42DE2-ED78-2447-87F5-34FA26813C5B}"/>
                </a:ext>
              </a:extLst>
            </p:cNvPr>
            <p:cNvPicPr>
              <a:picLocks noChangeAspect="1"/>
            </p:cNvPicPr>
            <p:nvPr/>
          </p:nvPicPr>
          <p:blipFill>
            <a:blip r:embed="rId14"/>
            <a:stretch>
              <a:fillRect/>
            </a:stretch>
          </p:blipFill>
          <p:spPr>
            <a:xfrm>
              <a:off x="9163972" y="1558443"/>
              <a:ext cx="2857500" cy="1054101"/>
            </a:xfrm>
            <a:prstGeom prst="rect">
              <a:avLst/>
            </a:prstGeom>
          </p:spPr>
        </p:pic>
      </p:grpSp>
      <p:grpSp>
        <p:nvGrpSpPr>
          <p:cNvPr id="77" name="Group 76">
            <a:extLst>
              <a:ext uri="{FF2B5EF4-FFF2-40B4-BE49-F238E27FC236}">
                <a16:creationId xmlns:a16="http://schemas.microsoft.com/office/drawing/2014/main" id="{11B4F3E8-83F1-AAC4-0754-B68E877F2671}"/>
              </a:ext>
            </a:extLst>
          </p:cNvPr>
          <p:cNvGrpSpPr/>
          <p:nvPr/>
        </p:nvGrpSpPr>
        <p:grpSpPr>
          <a:xfrm>
            <a:off x="6695647" y="3577580"/>
            <a:ext cx="2412857" cy="2192950"/>
            <a:chOff x="8582582" y="3019740"/>
            <a:chExt cx="3568700" cy="2577115"/>
          </a:xfrm>
        </p:grpSpPr>
        <p:sp>
          <p:nvSpPr>
            <p:cNvPr id="78" name="TextBox 77">
              <a:extLst>
                <a:ext uri="{FF2B5EF4-FFF2-40B4-BE49-F238E27FC236}">
                  <a16:creationId xmlns:a16="http://schemas.microsoft.com/office/drawing/2014/main" id="{0BDC057A-C444-F20B-2002-544334DCA8FD}"/>
                </a:ext>
              </a:extLst>
            </p:cNvPr>
            <p:cNvSpPr txBox="1"/>
            <p:nvPr/>
          </p:nvSpPr>
          <p:spPr>
            <a:xfrm>
              <a:off x="9156811" y="5271331"/>
              <a:ext cx="1707717" cy="325524"/>
            </a:xfrm>
            <a:prstGeom prst="rect">
              <a:avLst/>
            </a:prstGeom>
            <a:noFill/>
          </p:spPr>
          <p:txBody>
            <a:bodyPr wrap="square">
              <a:spAutoFit/>
            </a:bodyPr>
            <a:lstStyle/>
            <a:p>
              <a:pPr algn="ctr"/>
              <a:r>
                <a:rPr lang="en-US" sz="1200" dirty="0">
                  <a:solidFill>
                    <a:srgbClr val="FFFF00"/>
                  </a:solidFill>
                </a:rPr>
                <a:t>Kangaroo</a:t>
              </a:r>
              <a:endParaRPr lang="en-US" sz="1200" dirty="0"/>
            </a:p>
          </p:txBody>
        </p:sp>
        <p:pic>
          <p:nvPicPr>
            <p:cNvPr id="79" name="Picture 78">
              <a:extLst>
                <a:ext uri="{FF2B5EF4-FFF2-40B4-BE49-F238E27FC236}">
                  <a16:creationId xmlns:a16="http://schemas.microsoft.com/office/drawing/2014/main" id="{078EEEF8-22C8-639E-3014-1AE4D94F9B4F}"/>
                </a:ext>
              </a:extLst>
            </p:cNvPr>
            <p:cNvPicPr>
              <a:picLocks noChangeAspect="1"/>
            </p:cNvPicPr>
            <p:nvPr/>
          </p:nvPicPr>
          <p:blipFill>
            <a:blip r:embed="rId15"/>
            <a:stretch>
              <a:fillRect/>
            </a:stretch>
          </p:blipFill>
          <p:spPr>
            <a:xfrm>
              <a:off x="8582582" y="3019740"/>
              <a:ext cx="3568700" cy="2514600"/>
            </a:xfrm>
            <a:prstGeom prst="rect">
              <a:avLst/>
            </a:prstGeom>
          </p:spPr>
        </p:pic>
      </p:grpSp>
    </p:spTree>
    <p:extLst>
      <p:ext uri="{BB962C8B-B14F-4D97-AF65-F5344CB8AC3E}">
        <p14:creationId xmlns:p14="http://schemas.microsoft.com/office/powerpoint/2010/main" val="302937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par>
                                <p:cTn id="30" presetID="1" presetClass="entr" presetSubtype="0" fill="hold" nodeType="withEffect">
                                  <p:stCondLst>
                                    <p:cond delay="1000"/>
                                  </p:stCondLst>
                                  <p:childTnLst>
                                    <p:set>
                                      <p:cBhvr>
                                        <p:cTn id="31" dur="1" fill="hold">
                                          <p:stCondLst>
                                            <p:cond delay="0"/>
                                          </p:stCondLst>
                                        </p:cTn>
                                        <p:tgtEl>
                                          <p:spTgt spid="12"/>
                                        </p:tgtEl>
                                        <p:attrNameLst>
                                          <p:attrName>style.visibility</p:attrName>
                                        </p:attrNameLst>
                                      </p:cBhvr>
                                      <p:to>
                                        <p:strVal val="visible"/>
                                      </p:to>
                                    </p:set>
                                  </p:childTnLst>
                                </p:cTn>
                              </p:par>
                              <p:par>
                                <p:cTn id="32" presetID="1" presetClass="entr" presetSubtype="0" fill="hold" nodeType="withEffect">
                                  <p:stCondLst>
                                    <p:cond delay="1000"/>
                                  </p:stCondLst>
                                  <p:childTnLst>
                                    <p:set>
                                      <p:cBhvr>
                                        <p:cTn id="33" dur="1" fill="hold">
                                          <p:stCondLst>
                                            <p:cond delay="0"/>
                                          </p:stCondLst>
                                        </p:cTn>
                                        <p:tgtEl>
                                          <p:spTgt spid="13"/>
                                        </p:tgtEl>
                                        <p:attrNameLst>
                                          <p:attrName>style.visibility</p:attrName>
                                        </p:attrNameLst>
                                      </p:cBhvr>
                                      <p:to>
                                        <p:strVal val="visible"/>
                                      </p:to>
                                    </p:set>
                                  </p:childTnLst>
                                </p:cTn>
                              </p:par>
                              <p:par>
                                <p:cTn id="34" presetID="1" presetClass="entr" presetSubtype="0" fill="hold" nodeType="withEffect">
                                  <p:stCondLst>
                                    <p:cond delay="1000"/>
                                  </p:stCondLst>
                                  <p:childTnLst>
                                    <p:set>
                                      <p:cBhvr>
                                        <p:cTn id="35" dur="1" fill="hold">
                                          <p:stCondLst>
                                            <p:cond delay="0"/>
                                          </p:stCondLst>
                                        </p:cTn>
                                        <p:tgtEl>
                                          <p:spTgt spid="1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childTnLst>
                                </p:cTn>
                              </p:par>
                            </p:childTnLst>
                          </p:cTn>
                        </p:par>
                        <p:par>
                          <p:cTn id="38" fill="hold">
                            <p:stCondLst>
                              <p:cond delay="1000"/>
                            </p:stCondLst>
                            <p:childTnLst>
                              <p:par>
                                <p:cTn id="39" presetID="2" presetClass="entr" presetSubtype="4" fill="hold" nodeType="after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additive="base">
                                        <p:cTn id="4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49" fill="hold">
                            <p:stCondLst>
                              <p:cond delay="500"/>
                            </p:stCondLst>
                            <p:childTnLst>
                              <p:par>
                                <p:cTn id="50" presetID="2" presetClass="entr" presetSubtype="4" fill="hold" nodeType="after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 calcmode="lin" valueType="num">
                                      <p:cBhvr additive="base">
                                        <p:cTn id="5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54" fill="hold">
                            <p:stCondLst>
                              <p:cond delay="1000"/>
                            </p:stCondLst>
                            <p:childTnLst>
                              <p:par>
                                <p:cTn id="55" presetID="2" presetClass="entr" presetSubtype="4" fill="hold" nodeType="after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 calcmode="lin" valueType="num">
                                      <p:cBhvr additive="base">
                                        <p:cTn id="5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par>
                          <p:cTn id="59" fill="hold">
                            <p:stCondLst>
                              <p:cond delay="1500"/>
                            </p:stCondLst>
                            <p:childTnLst>
                              <p:par>
                                <p:cTn id="60" presetID="2" presetClass="entr" presetSubtype="4" fill="hold" nodeType="afterEffect">
                                  <p:stCondLst>
                                    <p:cond delay="0"/>
                                  </p:stCondLst>
                                  <p:childTnLst>
                                    <p:set>
                                      <p:cBhvr>
                                        <p:cTn id="61" dur="1" fill="hold">
                                          <p:stCondLst>
                                            <p:cond delay="0"/>
                                          </p:stCondLst>
                                        </p:cTn>
                                        <p:tgtEl>
                                          <p:spTgt spid="3">
                                            <p:txEl>
                                              <p:pRg st="7" end="7"/>
                                            </p:txEl>
                                          </p:spTgt>
                                        </p:tgtEl>
                                        <p:attrNameLst>
                                          <p:attrName>style.visibility</p:attrName>
                                        </p:attrNameLst>
                                      </p:cBhvr>
                                      <p:to>
                                        <p:strVal val="visible"/>
                                      </p:to>
                                    </p:set>
                                    <p:anim calcmode="lin" valueType="num">
                                      <p:cBhvr additive="base">
                                        <p:cTn id="62"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par>
                          <p:cTn id="64" fill="hold">
                            <p:stCondLst>
                              <p:cond delay="2000"/>
                            </p:stCondLst>
                            <p:childTnLst>
                              <p:par>
                                <p:cTn id="65" presetID="1" presetClass="entr" presetSubtype="0" fill="hold" nodeType="after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childTnLst>
                          </p:cTn>
                        </p:par>
                        <p:par>
                          <p:cTn id="67" fill="hold">
                            <p:stCondLst>
                              <p:cond delay="2000"/>
                            </p:stCondLst>
                            <p:childTnLst>
                              <p:par>
                                <p:cTn id="68" presetID="1" presetClass="entr" presetSubtype="0" fill="hold" nodeType="afterEffect">
                                  <p:stCondLst>
                                    <p:cond delay="0"/>
                                  </p:stCondLst>
                                  <p:childTnLst>
                                    <p:set>
                                      <p:cBhvr>
                                        <p:cTn id="69" dur="1" fill="hold">
                                          <p:stCondLst>
                                            <p:cond delay="0"/>
                                          </p:stCondLst>
                                        </p:cTn>
                                        <p:tgtEl>
                                          <p:spTgt spid="24"/>
                                        </p:tgtEl>
                                        <p:attrNameLst>
                                          <p:attrName>style.visibility</p:attrName>
                                        </p:attrNameLst>
                                      </p:cBhvr>
                                      <p:to>
                                        <p:strVal val="visible"/>
                                      </p:to>
                                    </p:set>
                                  </p:childTnLst>
                                </p:cTn>
                              </p:par>
                            </p:childTnLst>
                          </p:cTn>
                        </p:par>
                        <p:par>
                          <p:cTn id="70" fill="hold">
                            <p:stCondLst>
                              <p:cond delay="2000"/>
                            </p:stCondLst>
                            <p:childTnLst>
                              <p:par>
                                <p:cTn id="71" presetID="1" presetClass="entr" presetSubtype="0" fill="hold" nodeType="after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childTnLst>
                          </p:cTn>
                        </p:par>
                        <p:par>
                          <p:cTn id="73" fill="hold">
                            <p:stCondLst>
                              <p:cond delay="2000"/>
                            </p:stCondLst>
                            <p:childTnLst>
                              <p:par>
                                <p:cTn id="74" presetID="1" presetClass="entr" presetSubtype="0" fill="hold" nodeType="afterEffect">
                                  <p:stCondLst>
                                    <p:cond delay="0"/>
                                  </p:stCondLst>
                                  <p:childTnLst>
                                    <p:set>
                                      <p:cBhvr>
                                        <p:cTn id="75" dur="1" fill="hold">
                                          <p:stCondLst>
                                            <p:cond delay="0"/>
                                          </p:stCondLst>
                                        </p:cTn>
                                        <p:tgtEl>
                                          <p:spTgt spid="34"/>
                                        </p:tgtEl>
                                        <p:attrNameLst>
                                          <p:attrName>style.visibility</p:attrName>
                                        </p:attrNameLst>
                                      </p:cBhvr>
                                      <p:to>
                                        <p:strVal val="visible"/>
                                      </p:to>
                                    </p:set>
                                  </p:childTnLst>
                                </p:cTn>
                              </p:par>
                            </p:childTnLst>
                          </p:cTn>
                        </p:par>
                        <p:par>
                          <p:cTn id="76" fill="hold">
                            <p:stCondLst>
                              <p:cond delay="2000"/>
                            </p:stCondLst>
                            <p:childTnLst>
                              <p:par>
                                <p:cTn id="77" presetID="1" presetClass="entr" presetSubtype="0" fill="hold" nodeType="after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par>
                          <p:cTn id="79" fill="hold">
                            <p:stCondLst>
                              <p:cond delay="2000"/>
                            </p:stCondLst>
                            <p:childTnLst>
                              <p:par>
                                <p:cTn id="80" presetID="1" presetClass="entr" presetSubtype="0" fill="hold" nodeType="afterEffect">
                                  <p:stCondLst>
                                    <p:cond delay="0"/>
                                  </p:stCondLst>
                                  <p:childTnLst>
                                    <p:set>
                                      <p:cBhvr>
                                        <p:cTn id="81" dur="1" fill="hold">
                                          <p:stCondLst>
                                            <p:cond delay="0"/>
                                          </p:stCondLst>
                                        </p:cTn>
                                        <p:tgtEl>
                                          <p:spTgt spid="21"/>
                                        </p:tgtEl>
                                        <p:attrNameLst>
                                          <p:attrName>style.visibility</p:attrName>
                                        </p:attrNameLst>
                                      </p:cBhvr>
                                      <p:to>
                                        <p:strVal val="visible"/>
                                      </p:to>
                                    </p:set>
                                  </p:childTnLst>
                                </p:cTn>
                              </p:par>
                            </p:childTnLst>
                          </p:cTn>
                        </p:par>
                        <p:par>
                          <p:cTn id="82" fill="hold">
                            <p:stCondLst>
                              <p:cond delay="2000"/>
                            </p:stCondLst>
                            <p:childTnLst>
                              <p:par>
                                <p:cTn id="83" presetID="1" presetClass="entr" presetSubtype="0" fill="hold" nodeType="after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childTnLst>
                          </p:cTn>
                        </p:par>
                        <p:par>
                          <p:cTn id="85" fill="hold">
                            <p:stCondLst>
                              <p:cond delay="2000"/>
                            </p:stCondLst>
                            <p:childTnLst>
                              <p:par>
                                <p:cTn id="86" presetID="1" presetClass="entr" presetSubtype="0" fill="hold" nodeType="afterEffect">
                                  <p:stCondLst>
                                    <p:cond delay="0"/>
                                  </p:stCondLst>
                                  <p:childTnLst>
                                    <p:set>
                                      <p:cBhvr>
                                        <p:cTn id="87" dur="1" fill="hold">
                                          <p:stCondLst>
                                            <p:cond delay="0"/>
                                          </p:stCondLst>
                                        </p:cTn>
                                        <p:tgtEl>
                                          <p:spTgt spid="54"/>
                                        </p:tgtEl>
                                        <p:attrNameLst>
                                          <p:attrName>style.visibility</p:attrName>
                                        </p:attrNameLst>
                                      </p:cBhvr>
                                      <p:to>
                                        <p:strVal val="visible"/>
                                      </p:to>
                                    </p:set>
                                  </p:childTnLst>
                                </p:cTn>
                              </p:par>
                            </p:childTnLst>
                          </p:cTn>
                        </p:par>
                        <p:par>
                          <p:cTn id="88" fill="hold">
                            <p:stCondLst>
                              <p:cond delay="2000"/>
                            </p:stCondLst>
                            <p:childTnLst>
                              <p:par>
                                <p:cTn id="89" presetID="1" presetClass="entr" presetSubtype="0" fill="hold" nodeType="afterEffect">
                                  <p:stCondLst>
                                    <p:cond delay="0"/>
                                  </p:stCondLst>
                                  <p:childTnLst>
                                    <p:set>
                                      <p:cBhvr>
                                        <p:cTn id="9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71600" y="895932"/>
            <a:ext cx="7056784" cy="1298877"/>
            <a:chOff x="611560" y="0"/>
            <a:chExt cx="7416824" cy="2300414"/>
          </a:xfrm>
        </p:grpSpPr>
        <p:pic>
          <p:nvPicPr>
            <p:cNvPr id="2050" name="Picture 2"/>
            <p:cNvPicPr>
              <a:picLocks noChangeAspect="1" noChangeArrowheads="1"/>
            </p:cNvPicPr>
            <p:nvPr/>
          </p:nvPicPr>
          <p:blipFill>
            <a:blip r:embed="rId2" cstate="print"/>
            <a:srcRect l="4151" t="39867" r="10344" b="26173"/>
            <a:stretch>
              <a:fillRect/>
            </a:stretch>
          </p:blipFill>
          <p:spPr bwMode="auto">
            <a:xfrm>
              <a:off x="611560" y="0"/>
              <a:ext cx="7416824" cy="1656184"/>
            </a:xfrm>
            <a:prstGeom prst="rect">
              <a:avLst/>
            </a:prstGeom>
            <a:noFill/>
            <a:ln w="9525">
              <a:noFill/>
              <a:miter lim="800000"/>
              <a:headEnd/>
              <a:tailEnd/>
            </a:ln>
          </p:spPr>
        </p:pic>
        <p:sp>
          <p:nvSpPr>
            <p:cNvPr id="5" name="Rectangle 4"/>
            <p:cNvSpPr/>
            <p:nvPr/>
          </p:nvSpPr>
          <p:spPr>
            <a:xfrm>
              <a:off x="611560" y="1700808"/>
              <a:ext cx="7416824" cy="59960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Variety of beaks of finches that Darwin found in Galapagos Island</a:t>
              </a:r>
            </a:p>
          </p:txBody>
        </p:sp>
      </p:grpSp>
      <p:grpSp>
        <p:nvGrpSpPr>
          <p:cNvPr id="9" name="Group 8"/>
          <p:cNvGrpSpPr/>
          <p:nvPr/>
        </p:nvGrpSpPr>
        <p:grpSpPr>
          <a:xfrm>
            <a:off x="1790818" y="2155423"/>
            <a:ext cx="5877526" cy="3559577"/>
            <a:chOff x="2376264" y="1308758"/>
            <a:chExt cx="5868144" cy="4817157"/>
          </a:xfrm>
        </p:grpSpPr>
        <p:pic>
          <p:nvPicPr>
            <p:cNvPr id="2051" name="Picture 3"/>
            <p:cNvPicPr>
              <a:picLocks noChangeAspect="1" noChangeArrowheads="1"/>
            </p:cNvPicPr>
            <p:nvPr/>
          </p:nvPicPr>
          <p:blipFill>
            <a:blip r:embed="rId3" cstate="print"/>
            <a:srcRect l="10983" t="2751" r="15134"/>
            <a:stretch>
              <a:fillRect/>
            </a:stretch>
          </p:blipFill>
          <p:spPr bwMode="auto">
            <a:xfrm>
              <a:off x="2376264" y="1308758"/>
              <a:ext cx="5868144" cy="4342617"/>
            </a:xfrm>
            <a:prstGeom prst="rect">
              <a:avLst/>
            </a:prstGeom>
            <a:noFill/>
            <a:ln w="9525">
              <a:noFill/>
              <a:miter lim="800000"/>
              <a:headEnd/>
              <a:tailEnd/>
            </a:ln>
          </p:spPr>
        </p:pic>
        <p:sp>
          <p:nvSpPr>
            <p:cNvPr id="8" name="Rectangle 7"/>
            <p:cNvSpPr/>
            <p:nvPr/>
          </p:nvSpPr>
          <p:spPr>
            <a:xfrm>
              <a:off x="2915816" y="5616623"/>
              <a:ext cx="4317061" cy="50929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Adaptive radiation of marsupials of Australia</a:t>
              </a:r>
            </a:p>
          </p:txBody>
        </p:sp>
      </p:grpSp>
      <p:sp>
        <p:nvSpPr>
          <p:cNvPr id="10" name="Rectangle 9"/>
          <p:cNvSpPr/>
          <p:nvPr/>
        </p:nvSpPr>
        <p:spPr>
          <a:xfrm>
            <a:off x="2102124" y="319218"/>
            <a:ext cx="479573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Examples of adaptive radiation</a:t>
            </a:r>
          </a:p>
        </p:txBody>
      </p:sp>
    </p:spTree>
    <p:extLst>
      <p:ext uri="{BB962C8B-B14F-4D97-AF65-F5344CB8AC3E}">
        <p14:creationId xmlns:p14="http://schemas.microsoft.com/office/powerpoint/2010/main" val="2275029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06506"/>
            <a:ext cx="4721901" cy="346738"/>
          </a:xfrm>
        </p:spPr>
        <p:txBody>
          <a:bodyPr>
            <a:noAutofit/>
          </a:bodyPr>
          <a:lstStyle/>
          <a:p>
            <a:r>
              <a:rPr lang="en-US" sz="2000" b="1" dirty="0"/>
              <a:t>Convergent evolution</a:t>
            </a:r>
          </a:p>
        </p:txBody>
      </p:sp>
      <p:sp>
        <p:nvSpPr>
          <p:cNvPr id="3" name="Content Placeholder 2"/>
          <p:cNvSpPr>
            <a:spLocks noGrp="1"/>
          </p:cNvSpPr>
          <p:nvPr>
            <p:ph idx="1"/>
          </p:nvPr>
        </p:nvSpPr>
        <p:spPr>
          <a:xfrm>
            <a:off x="179512" y="598654"/>
            <a:ext cx="5040560" cy="4864430"/>
          </a:xfrm>
        </p:spPr>
        <p:txBody>
          <a:bodyPr>
            <a:normAutofit/>
          </a:bodyPr>
          <a:lstStyle/>
          <a:p>
            <a:pPr marL="220663" indent="-220663" algn="just"/>
            <a:r>
              <a:rPr lang="en-US" sz="1800" dirty="0"/>
              <a:t>When more than one adaptive radiation appeared to have occurred in an isolated geographical area (representing different habitats), this can be called as  convergent evolution.</a:t>
            </a:r>
          </a:p>
          <a:p>
            <a:pPr marL="220663" indent="-220663" algn="just"/>
            <a:r>
              <a:rPr lang="en-US" sz="1800" dirty="0"/>
              <a:t>Various placental mammals in Australia have undergone convergent evolution along with Australian marsupials. The placental mammals of Australia appears to be ‘similar’ to a corresponding marsupial.</a:t>
            </a:r>
          </a:p>
          <a:p>
            <a:pPr marL="220663" indent="-220663" algn="just"/>
            <a:r>
              <a:rPr lang="en-US" sz="1800" dirty="0"/>
              <a:t>Example; </a:t>
            </a:r>
            <a:r>
              <a:rPr lang="en-US" sz="1800" b="1" dirty="0">
                <a:solidFill>
                  <a:srgbClr val="FFFF00"/>
                </a:solidFill>
              </a:rPr>
              <a:t>Placental wolf </a:t>
            </a:r>
            <a:r>
              <a:rPr lang="en-US" sz="1800" dirty="0"/>
              <a:t>and </a:t>
            </a:r>
            <a:r>
              <a:rPr lang="en-US" sz="1800" b="1" dirty="0">
                <a:solidFill>
                  <a:srgbClr val="FFFF00"/>
                </a:solidFill>
              </a:rPr>
              <a:t>Tasmanian wolf marsupial</a:t>
            </a:r>
          </a:p>
          <a:p>
            <a:pPr marL="220663" indent="-220663" algn="just"/>
            <a:endParaRPr lang="en-US" sz="1800" dirty="0"/>
          </a:p>
        </p:txBody>
      </p:sp>
      <p:grpSp>
        <p:nvGrpSpPr>
          <p:cNvPr id="6" name="Group 5">
            <a:extLst>
              <a:ext uri="{FF2B5EF4-FFF2-40B4-BE49-F238E27FC236}">
                <a16:creationId xmlns:a16="http://schemas.microsoft.com/office/drawing/2014/main" id="{9AFE604E-BDBA-6F4D-BBA8-39FB4BF58294}"/>
              </a:ext>
            </a:extLst>
          </p:cNvPr>
          <p:cNvGrpSpPr/>
          <p:nvPr/>
        </p:nvGrpSpPr>
        <p:grpSpPr>
          <a:xfrm>
            <a:off x="5107323" y="121196"/>
            <a:ext cx="4067944" cy="5629304"/>
            <a:chOff x="233772" y="285750"/>
            <a:chExt cx="4067944" cy="5629304"/>
          </a:xfrm>
        </p:grpSpPr>
        <p:pic>
          <p:nvPicPr>
            <p:cNvPr id="4" name="Picture 2">
              <a:extLst>
                <a:ext uri="{FF2B5EF4-FFF2-40B4-BE49-F238E27FC236}">
                  <a16:creationId xmlns:a16="http://schemas.microsoft.com/office/drawing/2014/main" id="{17801469-0646-994E-C935-2A235F27EEA9}"/>
                </a:ext>
              </a:extLst>
            </p:cNvPr>
            <p:cNvPicPr>
              <a:picLocks noChangeAspect="1" noChangeArrowheads="1"/>
            </p:cNvPicPr>
            <p:nvPr/>
          </p:nvPicPr>
          <p:blipFill>
            <a:blip r:embed="rId2" cstate="print"/>
            <a:srcRect l="25926" t="8657" r="49170" b="7180"/>
            <a:stretch>
              <a:fillRect/>
            </a:stretch>
          </p:blipFill>
          <p:spPr bwMode="auto">
            <a:xfrm>
              <a:off x="467544" y="285750"/>
              <a:ext cx="3600400" cy="5130570"/>
            </a:xfrm>
            <a:prstGeom prst="rect">
              <a:avLst/>
            </a:prstGeom>
            <a:noFill/>
            <a:ln w="9525">
              <a:noFill/>
              <a:miter lim="800000"/>
              <a:headEnd/>
              <a:tailEnd/>
            </a:ln>
          </p:spPr>
        </p:pic>
        <p:sp>
          <p:nvSpPr>
            <p:cNvPr id="5" name="Rectangle 4">
              <a:extLst>
                <a:ext uri="{FF2B5EF4-FFF2-40B4-BE49-F238E27FC236}">
                  <a16:creationId xmlns:a16="http://schemas.microsoft.com/office/drawing/2014/main" id="{4089A37D-FD88-014A-8ED2-CE72A09B59D7}"/>
                </a:ext>
              </a:extLst>
            </p:cNvPr>
            <p:cNvSpPr/>
            <p:nvPr/>
          </p:nvSpPr>
          <p:spPr>
            <a:xfrm>
              <a:off x="233772" y="5391834"/>
              <a:ext cx="4067944"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Convergent evolution of Australian Marsupials and placental mammals</a:t>
              </a:r>
            </a:p>
          </p:txBody>
        </p:sp>
      </p:grpSp>
    </p:spTree>
    <p:extLst>
      <p:ext uri="{BB962C8B-B14F-4D97-AF65-F5344CB8AC3E}">
        <p14:creationId xmlns:p14="http://schemas.microsoft.com/office/powerpoint/2010/main" val="61102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3204"/>
            <a:ext cx="8229600" cy="569218"/>
          </a:xfrm>
        </p:spPr>
        <p:txBody>
          <a:bodyPr>
            <a:normAutofit/>
          </a:bodyPr>
          <a:lstStyle/>
          <a:p>
            <a:r>
              <a:rPr lang="en-US" sz="2000" b="1" dirty="0"/>
              <a:t>BIOLOGICAL EVOLUTION</a:t>
            </a:r>
            <a:endParaRPr lang="en-US" sz="2000" dirty="0"/>
          </a:p>
        </p:txBody>
      </p:sp>
      <p:sp>
        <p:nvSpPr>
          <p:cNvPr id="3" name="Content Placeholder 2"/>
          <p:cNvSpPr>
            <a:spLocks noGrp="1"/>
          </p:cNvSpPr>
          <p:nvPr>
            <p:ph idx="1"/>
          </p:nvPr>
        </p:nvSpPr>
        <p:spPr>
          <a:xfrm>
            <a:off x="65976" y="697261"/>
            <a:ext cx="8964488" cy="3974381"/>
          </a:xfrm>
        </p:spPr>
        <p:txBody>
          <a:bodyPr>
            <a:noAutofit/>
          </a:bodyPr>
          <a:lstStyle/>
          <a:p>
            <a:pPr algn="just"/>
            <a:r>
              <a:rPr lang="en-US" sz="1800" b="1" dirty="0"/>
              <a:t>Evolution by natural selection would have started since the origination of  different cellular forms having different metabolic capability. </a:t>
            </a:r>
            <a:endParaRPr lang="en-US" sz="1800" dirty="0"/>
          </a:p>
          <a:p>
            <a:pPr algn="just"/>
            <a:r>
              <a:rPr lang="en-US" sz="1800" b="1" dirty="0"/>
              <a:t>Jean </a:t>
            </a:r>
            <a:r>
              <a:rPr lang="en-US" sz="1800" b="1" dirty="0" err="1"/>
              <a:t>Baptiste</a:t>
            </a:r>
            <a:r>
              <a:rPr lang="en-US" sz="1800" b="1" dirty="0"/>
              <a:t> Lamarck</a:t>
            </a:r>
            <a:r>
              <a:rPr lang="en-US" sz="1800" dirty="0"/>
              <a:t>, French naturalist had said that </a:t>
            </a:r>
            <a:r>
              <a:rPr lang="en-US" sz="1800" b="1" dirty="0">
                <a:solidFill>
                  <a:srgbClr val="FFFF00"/>
                </a:solidFill>
              </a:rPr>
              <a:t>evolution of life forms had occurred but driven by use and disuse of organs. </a:t>
            </a:r>
          </a:p>
          <a:p>
            <a:pPr algn="just"/>
            <a:r>
              <a:rPr lang="en-US" sz="1800" dirty="0"/>
              <a:t>Lamarck gave the examples of </a:t>
            </a:r>
            <a:r>
              <a:rPr lang="en-US" sz="1800" b="1" dirty="0">
                <a:solidFill>
                  <a:srgbClr val="FFFF00"/>
                </a:solidFill>
              </a:rPr>
              <a:t>Giraffes </a:t>
            </a:r>
            <a:r>
              <a:rPr lang="en-US" sz="1800" dirty="0"/>
              <a:t>who in an attempt to </a:t>
            </a:r>
            <a:r>
              <a:rPr lang="en-US" sz="1800" b="1" dirty="0"/>
              <a:t>forage leaves on tall trees had to adapt by elongation of their necks</a:t>
            </a:r>
            <a:r>
              <a:rPr lang="en-US" sz="1800" dirty="0"/>
              <a:t>. As they passed on this </a:t>
            </a:r>
            <a:r>
              <a:rPr lang="en-US" sz="1800" b="1" dirty="0"/>
              <a:t>acquired character of elongated neck</a:t>
            </a:r>
            <a:r>
              <a:rPr lang="en-US" sz="1800" dirty="0"/>
              <a:t> to succeeding generations, Giraffes, slowly, over the years, came to acquire long necks.</a:t>
            </a:r>
          </a:p>
          <a:p>
            <a:pPr algn="just"/>
            <a:r>
              <a:rPr lang="en-US" sz="1800" dirty="0"/>
              <a:t>Nobody believes this conjecture any more.</a:t>
            </a:r>
            <a:endParaRPr lang="en-US" sz="1800" b="1" dirty="0"/>
          </a:p>
          <a:p>
            <a:pPr algn="just"/>
            <a:r>
              <a:rPr lang="en-US" sz="1800" b="1" dirty="0"/>
              <a:t>The two key concepts of Darwinian Theory of Evolution</a:t>
            </a:r>
            <a:r>
              <a:rPr lang="en-US" sz="1800" dirty="0"/>
              <a:t>;</a:t>
            </a:r>
          </a:p>
          <a:p>
            <a:pPr marL="571500" indent="-571500" algn="just">
              <a:buFont typeface="+mj-lt"/>
              <a:buAutoNum type="romanLcPeriod"/>
            </a:pPr>
            <a:r>
              <a:rPr lang="en-US" sz="1800" b="1" dirty="0">
                <a:solidFill>
                  <a:srgbClr val="FFFF00"/>
                </a:solidFill>
              </a:rPr>
              <a:t>Branching descent and </a:t>
            </a:r>
          </a:p>
          <a:p>
            <a:pPr marL="571500" indent="-571500" algn="just">
              <a:buFont typeface="+mj-lt"/>
              <a:buAutoNum type="romanLcPeriod"/>
            </a:pPr>
            <a:r>
              <a:rPr lang="en-US" sz="1800" b="1" dirty="0">
                <a:solidFill>
                  <a:srgbClr val="FFFF00"/>
                </a:solidFill>
              </a:rPr>
              <a:t>Natural selection </a:t>
            </a:r>
            <a:endParaRPr lang="en-US" sz="1800" i="1" dirty="0">
              <a:solidFill>
                <a:srgbClr val="FFFF00"/>
              </a:solidFill>
            </a:endParaRPr>
          </a:p>
        </p:txBody>
      </p:sp>
    </p:spTree>
    <p:extLst>
      <p:ext uri="{BB962C8B-B14F-4D97-AF65-F5344CB8AC3E}">
        <p14:creationId xmlns:p14="http://schemas.microsoft.com/office/powerpoint/2010/main" val="39327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224"/>
            <a:ext cx="8229600" cy="857250"/>
          </a:xfrm>
        </p:spPr>
        <p:txBody>
          <a:bodyPr>
            <a:normAutofit/>
          </a:bodyPr>
          <a:lstStyle/>
          <a:p>
            <a:r>
              <a:rPr lang="en-US" sz="2000" b="1" dirty="0"/>
              <a:t>BIOLOGICAL EVOLUTION</a:t>
            </a:r>
            <a:endParaRPr lang="en-US" sz="2000" dirty="0"/>
          </a:p>
        </p:txBody>
      </p:sp>
      <p:sp>
        <p:nvSpPr>
          <p:cNvPr id="3" name="Content Placeholder 2"/>
          <p:cNvSpPr>
            <a:spLocks noGrp="1"/>
          </p:cNvSpPr>
          <p:nvPr>
            <p:ph idx="1"/>
          </p:nvPr>
        </p:nvSpPr>
        <p:spPr>
          <a:xfrm>
            <a:off x="251520" y="1237320"/>
            <a:ext cx="8712968" cy="3643052"/>
          </a:xfrm>
        </p:spPr>
        <p:txBody>
          <a:bodyPr>
            <a:noAutofit/>
          </a:bodyPr>
          <a:lstStyle/>
          <a:p>
            <a:pPr algn="just">
              <a:buNone/>
            </a:pPr>
            <a:r>
              <a:rPr lang="en-US" sz="2000" b="1" dirty="0"/>
              <a:t>Read the 3</a:t>
            </a:r>
            <a:r>
              <a:rPr lang="en-US" sz="2000" b="1" baseline="30000" dirty="0"/>
              <a:t>rd</a:t>
            </a:r>
            <a:r>
              <a:rPr lang="en-US" sz="2000" b="1" dirty="0"/>
              <a:t> </a:t>
            </a:r>
            <a:r>
              <a:rPr lang="en-US" sz="2000" b="1" dirty="0" err="1"/>
              <a:t>para</a:t>
            </a:r>
            <a:r>
              <a:rPr lang="en-US" sz="2000" b="1" dirty="0"/>
              <a:t> in page 135 and answer the following</a:t>
            </a:r>
            <a:endParaRPr lang="en-US" sz="2000" dirty="0"/>
          </a:p>
          <a:p>
            <a:pPr algn="just"/>
            <a:r>
              <a:rPr lang="en-US" sz="2000" dirty="0"/>
              <a:t>State the novelty and brilliant insight of Darwin work of evolution </a:t>
            </a:r>
          </a:p>
        </p:txBody>
      </p:sp>
    </p:spTree>
    <p:extLst>
      <p:ext uri="{BB962C8B-B14F-4D97-AF65-F5344CB8AC3E}">
        <p14:creationId xmlns:p14="http://schemas.microsoft.com/office/powerpoint/2010/main" val="598091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712" y="49188"/>
            <a:ext cx="4824536" cy="495228"/>
          </a:xfrm>
        </p:spPr>
        <p:txBody>
          <a:bodyPr>
            <a:normAutofit fontScale="90000"/>
          </a:bodyPr>
          <a:lstStyle/>
          <a:p>
            <a:r>
              <a:rPr lang="en-US" sz="2200" b="1" dirty="0">
                <a:solidFill>
                  <a:srgbClr val="FFFF00"/>
                </a:solidFill>
              </a:rPr>
              <a:t>EVOLUTION</a:t>
            </a:r>
            <a:br>
              <a:rPr lang="en-US" sz="1200" b="1" dirty="0">
                <a:solidFill>
                  <a:srgbClr val="FFFF00"/>
                </a:solidFill>
              </a:rPr>
            </a:br>
            <a:r>
              <a:rPr lang="en-US" sz="1600" b="1" i="1" dirty="0">
                <a:solidFill>
                  <a:srgbClr val="FFFF00"/>
                </a:solidFill>
              </a:rPr>
              <a:t>(Descent with modification)</a:t>
            </a:r>
            <a:endParaRPr lang="en-IN" sz="600" i="1" dirty="0"/>
          </a:p>
        </p:txBody>
      </p:sp>
      <p:sp>
        <p:nvSpPr>
          <p:cNvPr id="4" name="Rectangle 3">
            <a:extLst>
              <a:ext uri="{FF2B5EF4-FFF2-40B4-BE49-F238E27FC236}">
                <a16:creationId xmlns:a16="http://schemas.microsoft.com/office/drawing/2014/main" id="{886A03B4-50C5-A544-8665-986B4276B2C4}"/>
              </a:ext>
            </a:extLst>
          </p:cNvPr>
          <p:cNvSpPr/>
          <p:nvPr/>
        </p:nvSpPr>
        <p:spPr>
          <a:xfrm>
            <a:off x="2049538" y="913284"/>
            <a:ext cx="1921969" cy="461665"/>
          </a:xfrm>
          <a:prstGeom prst="rect">
            <a:avLst/>
          </a:prstGeom>
        </p:spPr>
        <p:txBody>
          <a:bodyPr wrap="square">
            <a:spAutoFit/>
          </a:bodyPr>
          <a:lstStyle/>
          <a:p>
            <a:pPr algn="ctr" defTabSz="822960"/>
            <a:r>
              <a:rPr lang="en-US" sz="1200" b="1" dirty="0">
                <a:solidFill>
                  <a:srgbClr val="FFFF00"/>
                </a:solidFill>
              </a:rPr>
              <a:t>Origin of Life &amp; life forms</a:t>
            </a:r>
          </a:p>
          <a:p>
            <a:pPr algn="ctr" defTabSz="822960"/>
            <a:r>
              <a:rPr lang="en-US" sz="1200" i="1" dirty="0">
                <a:solidFill>
                  <a:srgbClr val="FFFF00"/>
                </a:solidFill>
              </a:rPr>
              <a:t>(</a:t>
            </a:r>
            <a:r>
              <a:rPr lang="en-US" sz="1100" i="1" dirty="0">
                <a:solidFill>
                  <a:srgbClr val="FFFF00"/>
                </a:solidFill>
              </a:rPr>
              <a:t>04 billion years back</a:t>
            </a:r>
            <a:r>
              <a:rPr lang="en-US" sz="1200" i="1" dirty="0">
                <a:solidFill>
                  <a:srgbClr val="FFFF00"/>
                </a:solidFill>
              </a:rPr>
              <a:t>)</a:t>
            </a:r>
            <a:endParaRPr lang="en-US" sz="1200" i="1" dirty="0">
              <a:solidFill>
                <a:prstClr val="white"/>
              </a:solidFill>
              <a:latin typeface="Calibri"/>
            </a:endParaRPr>
          </a:p>
        </p:txBody>
      </p:sp>
      <p:sp>
        <p:nvSpPr>
          <p:cNvPr id="5" name="Rectangle 4">
            <a:extLst>
              <a:ext uri="{FF2B5EF4-FFF2-40B4-BE49-F238E27FC236}">
                <a16:creationId xmlns:a16="http://schemas.microsoft.com/office/drawing/2014/main" id="{3A394A9C-134D-FD43-960B-09C62E488164}"/>
              </a:ext>
            </a:extLst>
          </p:cNvPr>
          <p:cNvSpPr/>
          <p:nvPr/>
        </p:nvSpPr>
        <p:spPr>
          <a:xfrm>
            <a:off x="7534227" y="913284"/>
            <a:ext cx="1646285" cy="276999"/>
          </a:xfrm>
          <a:prstGeom prst="rect">
            <a:avLst/>
          </a:prstGeom>
        </p:spPr>
        <p:txBody>
          <a:bodyPr wrap="none">
            <a:spAutoFit/>
          </a:bodyPr>
          <a:lstStyle/>
          <a:p>
            <a:pPr algn="ctr" defTabSz="822960"/>
            <a:r>
              <a:rPr lang="en-US" sz="1200" b="1" dirty="0">
                <a:solidFill>
                  <a:srgbClr val="FFFF00"/>
                </a:solidFill>
              </a:rPr>
              <a:t>Evolution of Life Forms</a:t>
            </a:r>
            <a:endParaRPr lang="en-US" sz="1200" b="1" dirty="0">
              <a:solidFill>
                <a:prstClr val="white"/>
              </a:solidFill>
              <a:latin typeface="Calibri"/>
            </a:endParaRPr>
          </a:p>
        </p:txBody>
      </p:sp>
      <p:sp>
        <p:nvSpPr>
          <p:cNvPr id="6" name="Rectangle 5">
            <a:extLst>
              <a:ext uri="{FF2B5EF4-FFF2-40B4-BE49-F238E27FC236}">
                <a16:creationId xmlns:a16="http://schemas.microsoft.com/office/drawing/2014/main" id="{60083B54-03BA-7D42-84CE-02F4323EC610}"/>
              </a:ext>
            </a:extLst>
          </p:cNvPr>
          <p:cNvSpPr/>
          <p:nvPr/>
        </p:nvSpPr>
        <p:spPr>
          <a:xfrm>
            <a:off x="1944482" y="2602567"/>
            <a:ext cx="1331374" cy="461665"/>
          </a:xfrm>
          <a:prstGeom prst="rect">
            <a:avLst/>
          </a:prstGeom>
        </p:spPr>
        <p:txBody>
          <a:bodyPr wrap="square">
            <a:spAutoFit/>
          </a:bodyPr>
          <a:lstStyle/>
          <a:p>
            <a:pPr algn="ctr" defTabSz="822960"/>
            <a:r>
              <a:rPr lang="en-US" sz="1200" b="1" dirty="0">
                <a:solidFill>
                  <a:srgbClr val="FFFF00"/>
                </a:solidFill>
              </a:rPr>
              <a:t>Panspermia or </a:t>
            </a:r>
            <a:r>
              <a:rPr lang="en-US" sz="1200" b="1" dirty="0" err="1">
                <a:solidFill>
                  <a:srgbClr val="FFFF00"/>
                </a:solidFill>
              </a:rPr>
              <a:t>cosmozoic</a:t>
            </a:r>
            <a:r>
              <a:rPr lang="en-US" sz="1200" b="1" dirty="0">
                <a:solidFill>
                  <a:srgbClr val="FFFF00"/>
                </a:solidFill>
              </a:rPr>
              <a:t> theory</a:t>
            </a:r>
            <a:endParaRPr lang="en-US" sz="1200" dirty="0">
              <a:solidFill>
                <a:prstClr val="white"/>
              </a:solidFill>
              <a:latin typeface="Calibri"/>
            </a:endParaRPr>
          </a:p>
        </p:txBody>
      </p:sp>
      <p:sp>
        <p:nvSpPr>
          <p:cNvPr id="7" name="Rectangle 6">
            <a:extLst>
              <a:ext uri="{FF2B5EF4-FFF2-40B4-BE49-F238E27FC236}">
                <a16:creationId xmlns:a16="http://schemas.microsoft.com/office/drawing/2014/main" id="{B4919DCB-EF9E-6C46-AD15-67BD1B07A776}"/>
              </a:ext>
            </a:extLst>
          </p:cNvPr>
          <p:cNvSpPr/>
          <p:nvPr/>
        </p:nvSpPr>
        <p:spPr>
          <a:xfrm>
            <a:off x="611560" y="2602567"/>
            <a:ext cx="922264" cy="646331"/>
          </a:xfrm>
          <a:prstGeom prst="rect">
            <a:avLst/>
          </a:prstGeom>
        </p:spPr>
        <p:txBody>
          <a:bodyPr wrap="square">
            <a:spAutoFit/>
          </a:bodyPr>
          <a:lstStyle/>
          <a:p>
            <a:pPr algn="ctr" defTabSz="822960"/>
            <a:r>
              <a:rPr lang="en-US" sz="1200" b="1" dirty="0">
                <a:solidFill>
                  <a:srgbClr val="FFFF00"/>
                </a:solidFill>
              </a:rPr>
              <a:t>Theory of special creation</a:t>
            </a:r>
            <a:endParaRPr lang="en-US" sz="1200" dirty="0">
              <a:solidFill>
                <a:prstClr val="white"/>
              </a:solidFill>
              <a:latin typeface="Calibri"/>
            </a:endParaRPr>
          </a:p>
        </p:txBody>
      </p:sp>
      <p:cxnSp>
        <p:nvCxnSpPr>
          <p:cNvPr id="12" name="Elbow Connector 11">
            <a:extLst>
              <a:ext uri="{FF2B5EF4-FFF2-40B4-BE49-F238E27FC236}">
                <a16:creationId xmlns:a16="http://schemas.microsoft.com/office/drawing/2014/main" id="{3EDDDA74-441B-D94F-A610-E82B0F8A7CFB}"/>
              </a:ext>
            </a:extLst>
          </p:cNvPr>
          <p:cNvCxnSpPr>
            <a:cxnSpLocks/>
            <a:stCxn id="2" idx="2"/>
            <a:endCxn id="4" idx="0"/>
          </p:cNvCxnSpPr>
          <p:nvPr/>
        </p:nvCxnSpPr>
        <p:spPr>
          <a:xfrm rot="5400000">
            <a:off x="3516818" y="38122"/>
            <a:ext cx="368868" cy="1381457"/>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Elbow Connector 12">
            <a:extLst>
              <a:ext uri="{FF2B5EF4-FFF2-40B4-BE49-F238E27FC236}">
                <a16:creationId xmlns:a16="http://schemas.microsoft.com/office/drawing/2014/main" id="{802D71E7-8B66-F345-B6FB-9415022A5A03}"/>
              </a:ext>
            </a:extLst>
          </p:cNvPr>
          <p:cNvCxnSpPr>
            <a:cxnSpLocks/>
            <a:stCxn id="2" idx="2"/>
            <a:endCxn id="5" idx="0"/>
          </p:cNvCxnSpPr>
          <p:nvPr/>
        </p:nvCxnSpPr>
        <p:spPr>
          <a:xfrm rot="16200000" flipH="1">
            <a:off x="6190241" y="-1253845"/>
            <a:ext cx="368868" cy="3965390"/>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318DC28F-F6AD-2742-8E06-863D5E54C361}"/>
              </a:ext>
            </a:extLst>
          </p:cNvPr>
          <p:cNvCxnSpPr>
            <a:cxnSpLocks/>
            <a:stCxn id="4" idx="2"/>
            <a:endCxn id="6" idx="0"/>
          </p:cNvCxnSpPr>
          <p:nvPr/>
        </p:nvCxnSpPr>
        <p:spPr>
          <a:xfrm rot="5400000">
            <a:off x="2196537" y="1788581"/>
            <a:ext cx="1227618" cy="400354"/>
          </a:xfrm>
          <a:prstGeom prst="bentConnector3">
            <a:avLst>
              <a:gd name="adj1" fmla="val 77086"/>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A2ACC9D-792D-634E-A484-E58F536A88AC}"/>
              </a:ext>
            </a:extLst>
          </p:cNvPr>
          <p:cNvCxnSpPr>
            <a:cxnSpLocks/>
            <a:stCxn id="4" idx="2"/>
            <a:endCxn id="7" idx="0"/>
          </p:cNvCxnSpPr>
          <p:nvPr/>
        </p:nvCxnSpPr>
        <p:spPr>
          <a:xfrm rot="5400000">
            <a:off x="1427799" y="1019843"/>
            <a:ext cx="1227618" cy="1937831"/>
          </a:xfrm>
          <a:prstGeom prst="bentConnector3">
            <a:avLst>
              <a:gd name="adj1" fmla="val 77086"/>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C683D033-0FBC-7DD3-B6DF-7F9D9B632F69}"/>
              </a:ext>
            </a:extLst>
          </p:cNvPr>
          <p:cNvSpPr/>
          <p:nvPr/>
        </p:nvSpPr>
        <p:spPr>
          <a:xfrm>
            <a:off x="-88204" y="913284"/>
            <a:ext cx="1131812" cy="461665"/>
          </a:xfrm>
          <a:prstGeom prst="rect">
            <a:avLst/>
          </a:prstGeom>
        </p:spPr>
        <p:txBody>
          <a:bodyPr wrap="square">
            <a:spAutoFit/>
          </a:bodyPr>
          <a:lstStyle/>
          <a:p>
            <a:pPr algn="ctr" defTabSz="822960"/>
            <a:r>
              <a:rPr lang="en-US" sz="1200" b="1" dirty="0">
                <a:solidFill>
                  <a:srgbClr val="FFFF00"/>
                </a:solidFill>
              </a:rPr>
              <a:t>Origin of Universe</a:t>
            </a:r>
          </a:p>
        </p:txBody>
      </p:sp>
      <p:cxnSp>
        <p:nvCxnSpPr>
          <p:cNvPr id="24" name="Elbow Connector 23">
            <a:extLst>
              <a:ext uri="{FF2B5EF4-FFF2-40B4-BE49-F238E27FC236}">
                <a16:creationId xmlns:a16="http://schemas.microsoft.com/office/drawing/2014/main" id="{1059DE2A-5CA8-0B9B-CF82-F8CB859F1B7D}"/>
              </a:ext>
            </a:extLst>
          </p:cNvPr>
          <p:cNvCxnSpPr>
            <a:cxnSpLocks/>
            <a:stCxn id="2" idx="2"/>
            <a:endCxn id="23" idx="0"/>
          </p:cNvCxnSpPr>
          <p:nvPr/>
        </p:nvCxnSpPr>
        <p:spPr>
          <a:xfrm rot="5400000">
            <a:off x="2250407" y="-1228289"/>
            <a:ext cx="368868" cy="3914278"/>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F0468E17-4574-A5E0-B503-6E1E359B4D54}"/>
              </a:ext>
            </a:extLst>
          </p:cNvPr>
          <p:cNvSpPr/>
          <p:nvPr/>
        </p:nvSpPr>
        <p:spPr>
          <a:xfrm>
            <a:off x="-89827" y="1633364"/>
            <a:ext cx="1131812" cy="461665"/>
          </a:xfrm>
          <a:prstGeom prst="rect">
            <a:avLst/>
          </a:prstGeom>
        </p:spPr>
        <p:txBody>
          <a:bodyPr wrap="square">
            <a:spAutoFit/>
          </a:bodyPr>
          <a:lstStyle/>
          <a:p>
            <a:pPr algn="ctr" defTabSz="822960"/>
            <a:r>
              <a:rPr lang="en-US" sz="1200" b="1" dirty="0">
                <a:solidFill>
                  <a:srgbClr val="FFFF00"/>
                </a:solidFill>
                <a:latin typeface="Calibri"/>
              </a:rPr>
              <a:t>Big Bang Theory</a:t>
            </a:r>
            <a:endParaRPr lang="en-US" sz="1200" b="1" dirty="0">
              <a:solidFill>
                <a:prstClr val="white"/>
              </a:solidFill>
              <a:latin typeface="Calibri"/>
            </a:endParaRPr>
          </a:p>
        </p:txBody>
      </p:sp>
      <p:cxnSp>
        <p:nvCxnSpPr>
          <p:cNvPr id="27" name="Straight Arrow Connector 26">
            <a:extLst>
              <a:ext uri="{FF2B5EF4-FFF2-40B4-BE49-F238E27FC236}">
                <a16:creationId xmlns:a16="http://schemas.microsoft.com/office/drawing/2014/main" id="{D8F9E084-7370-0F8B-996D-2EDE476471AD}"/>
              </a:ext>
            </a:extLst>
          </p:cNvPr>
          <p:cNvCxnSpPr>
            <a:cxnSpLocks/>
            <a:stCxn id="23" idx="2"/>
            <a:endCxn id="26" idx="0"/>
          </p:cNvCxnSpPr>
          <p:nvPr/>
        </p:nvCxnSpPr>
        <p:spPr>
          <a:xfrm flipH="1">
            <a:off x="476079" y="1374949"/>
            <a:ext cx="1623" cy="25841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2" name="Rectangle 51">
            <a:extLst>
              <a:ext uri="{FF2B5EF4-FFF2-40B4-BE49-F238E27FC236}">
                <a16:creationId xmlns:a16="http://schemas.microsoft.com/office/drawing/2014/main" id="{1CC6D1C7-E35B-B5B6-38C6-78D1EA9B0298}"/>
              </a:ext>
            </a:extLst>
          </p:cNvPr>
          <p:cNvSpPr/>
          <p:nvPr/>
        </p:nvSpPr>
        <p:spPr>
          <a:xfrm>
            <a:off x="827584" y="913284"/>
            <a:ext cx="1505597" cy="446276"/>
          </a:xfrm>
          <a:prstGeom prst="rect">
            <a:avLst/>
          </a:prstGeom>
        </p:spPr>
        <p:txBody>
          <a:bodyPr wrap="square">
            <a:spAutoFit/>
          </a:bodyPr>
          <a:lstStyle/>
          <a:p>
            <a:pPr algn="ctr" defTabSz="822960"/>
            <a:r>
              <a:rPr lang="en-US" sz="1200" b="1" dirty="0">
                <a:solidFill>
                  <a:srgbClr val="FFFF00"/>
                </a:solidFill>
              </a:rPr>
              <a:t>Origin of Earth</a:t>
            </a:r>
          </a:p>
          <a:p>
            <a:pPr algn="ctr" defTabSz="822960"/>
            <a:r>
              <a:rPr lang="en-US" sz="1100" b="1" dirty="0">
                <a:solidFill>
                  <a:srgbClr val="FFFF00"/>
                </a:solidFill>
              </a:rPr>
              <a:t>(</a:t>
            </a:r>
            <a:r>
              <a:rPr lang="en-US" sz="1100" i="1" dirty="0">
                <a:solidFill>
                  <a:srgbClr val="FFFF00"/>
                </a:solidFill>
              </a:rPr>
              <a:t>4.5 billion years ago</a:t>
            </a:r>
            <a:r>
              <a:rPr lang="en-US" sz="1100" b="1" dirty="0">
                <a:solidFill>
                  <a:srgbClr val="FFFF00"/>
                </a:solidFill>
              </a:rPr>
              <a:t>)</a:t>
            </a:r>
          </a:p>
        </p:txBody>
      </p:sp>
      <p:cxnSp>
        <p:nvCxnSpPr>
          <p:cNvPr id="53" name="Elbow Connector 52">
            <a:extLst>
              <a:ext uri="{FF2B5EF4-FFF2-40B4-BE49-F238E27FC236}">
                <a16:creationId xmlns:a16="http://schemas.microsoft.com/office/drawing/2014/main" id="{730B0B76-D984-51EC-E043-AF57AA4CAF9D}"/>
              </a:ext>
            </a:extLst>
          </p:cNvPr>
          <p:cNvCxnSpPr>
            <a:cxnSpLocks/>
            <a:stCxn id="2" idx="2"/>
            <a:endCxn id="52" idx="0"/>
          </p:cNvCxnSpPr>
          <p:nvPr/>
        </p:nvCxnSpPr>
        <p:spPr>
          <a:xfrm rot="5400000">
            <a:off x="2801748" y="-676948"/>
            <a:ext cx="368868" cy="2811597"/>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Rectangle 53">
            <a:extLst>
              <a:ext uri="{FF2B5EF4-FFF2-40B4-BE49-F238E27FC236}">
                <a16:creationId xmlns:a16="http://schemas.microsoft.com/office/drawing/2014/main" id="{9AEEBA53-4FDC-A7F3-5454-84C0C9287947}"/>
              </a:ext>
            </a:extLst>
          </p:cNvPr>
          <p:cNvSpPr/>
          <p:nvPr/>
        </p:nvSpPr>
        <p:spPr>
          <a:xfrm>
            <a:off x="781071" y="1760562"/>
            <a:ext cx="1606277" cy="461665"/>
          </a:xfrm>
          <a:prstGeom prst="rect">
            <a:avLst/>
          </a:prstGeom>
        </p:spPr>
        <p:txBody>
          <a:bodyPr wrap="square">
            <a:spAutoFit/>
          </a:bodyPr>
          <a:lstStyle/>
          <a:p>
            <a:pPr algn="ctr"/>
            <a:r>
              <a:rPr lang="en-US" sz="1200" b="1" dirty="0">
                <a:solidFill>
                  <a:srgbClr val="FFFF00"/>
                </a:solidFill>
              </a:rPr>
              <a:t>Formed solar system </a:t>
            </a:r>
            <a:r>
              <a:rPr lang="en-US" sz="1200" dirty="0"/>
              <a:t>in </a:t>
            </a:r>
            <a:r>
              <a:rPr lang="en-US" sz="1200" b="1" dirty="0">
                <a:solidFill>
                  <a:srgbClr val="FFFF00"/>
                </a:solidFill>
              </a:rPr>
              <a:t>milky way galaxy</a:t>
            </a:r>
            <a:endParaRPr lang="en-US" sz="1200" dirty="0"/>
          </a:p>
        </p:txBody>
      </p:sp>
      <p:cxnSp>
        <p:nvCxnSpPr>
          <p:cNvPr id="55" name="Straight Arrow Connector 54">
            <a:extLst>
              <a:ext uri="{FF2B5EF4-FFF2-40B4-BE49-F238E27FC236}">
                <a16:creationId xmlns:a16="http://schemas.microsoft.com/office/drawing/2014/main" id="{2E3EFF74-CAF8-48C0-2F9A-ED598372856F}"/>
              </a:ext>
            </a:extLst>
          </p:cNvPr>
          <p:cNvCxnSpPr>
            <a:cxnSpLocks/>
            <a:stCxn id="52" idx="2"/>
            <a:endCxn id="54" idx="0"/>
          </p:cNvCxnSpPr>
          <p:nvPr/>
        </p:nvCxnSpPr>
        <p:spPr>
          <a:xfrm>
            <a:off x="1580383" y="1359560"/>
            <a:ext cx="3827" cy="40100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1" name="Rectangle 80">
            <a:extLst>
              <a:ext uri="{FF2B5EF4-FFF2-40B4-BE49-F238E27FC236}">
                <a16:creationId xmlns:a16="http://schemas.microsoft.com/office/drawing/2014/main" id="{F0B7D611-A6CB-F5FC-98DB-5BB4F5B72AAD}"/>
              </a:ext>
            </a:extLst>
          </p:cNvPr>
          <p:cNvSpPr/>
          <p:nvPr/>
        </p:nvSpPr>
        <p:spPr>
          <a:xfrm>
            <a:off x="1979712" y="3441045"/>
            <a:ext cx="1282004" cy="830997"/>
          </a:xfrm>
          <a:prstGeom prst="rect">
            <a:avLst/>
          </a:prstGeom>
        </p:spPr>
        <p:txBody>
          <a:bodyPr wrap="square">
            <a:spAutoFit/>
          </a:bodyPr>
          <a:lstStyle/>
          <a:p>
            <a:pPr algn="ctr"/>
            <a:r>
              <a:rPr lang="en-US" sz="1200" b="1" dirty="0">
                <a:solidFill>
                  <a:srgbClr val="FFFF00"/>
                </a:solidFill>
              </a:rPr>
              <a:t>Spores (</a:t>
            </a:r>
            <a:r>
              <a:rPr lang="en-US" sz="1200" b="1" i="1" dirty="0">
                <a:solidFill>
                  <a:srgbClr val="FFFF00"/>
                </a:solidFill>
              </a:rPr>
              <a:t>units of life</a:t>
            </a:r>
            <a:r>
              <a:rPr lang="en-US" sz="1200" b="1" dirty="0">
                <a:solidFill>
                  <a:srgbClr val="FFFF00"/>
                </a:solidFill>
              </a:rPr>
              <a:t>) came from outside started life on earth.</a:t>
            </a:r>
            <a:endParaRPr lang="en-US" sz="1200" dirty="0"/>
          </a:p>
        </p:txBody>
      </p:sp>
      <p:cxnSp>
        <p:nvCxnSpPr>
          <p:cNvPr id="82" name="Straight Arrow Connector 81">
            <a:extLst>
              <a:ext uri="{FF2B5EF4-FFF2-40B4-BE49-F238E27FC236}">
                <a16:creationId xmlns:a16="http://schemas.microsoft.com/office/drawing/2014/main" id="{9C91435A-FCEA-D6E4-4B7F-19DAEC611998}"/>
              </a:ext>
            </a:extLst>
          </p:cNvPr>
          <p:cNvCxnSpPr>
            <a:cxnSpLocks/>
            <a:stCxn id="6" idx="2"/>
            <a:endCxn id="81" idx="0"/>
          </p:cNvCxnSpPr>
          <p:nvPr/>
        </p:nvCxnSpPr>
        <p:spPr>
          <a:xfrm>
            <a:off x="2610169" y="3064232"/>
            <a:ext cx="10545" cy="37681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D8DBA4AE-87A2-3C24-1E34-D9F01962AEB0}"/>
              </a:ext>
            </a:extLst>
          </p:cNvPr>
          <p:cNvSpPr/>
          <p:nvPr/>
        </p:nvSpPr>
        <p:spPr>
          <a:xfrm>
            <a:off x="3255669" y="2602567"/>
            <a:ext cx="1142741" cy="646331"/>
          </a:xfrm>
          <a:prstGeom prst="rect">
            <a:avLst/>
          </a:prstGeom>
        </p:spPr>
        <p:txBody>
          <a:bodyPr wrap="square">
            <a:spAutoFit/>
          </a:bodyPr>
          <a:lstStyle/>
          <a:p>
            <a:pPr algn="ctr" defTabSz="822960"/>
            <a:r>
              <a:rPr lang="en-US" sz="1200" b="1" dirty="0">
                <a:solidFill>
                  <a:srgbClr val="FFFF00"/>
                </a:solidFill>
              </a:rPr>
              <a:t>Theory of spontaneous generation </a:t>
            </a:r>
          </a:p>
        </p:txBody>
      </p:sp>
      <p:cxnSp>
        <p:nvCxnSpPr>
          <p:cNvPr id="84" name="Elbow Connector 83">
            <a:extLst>
              <a:ext uri="{FF2B5EF4-FFF2-40B4-BE49-F238E27FC236}">
                <a16:creationId xmlns:a16="http://schemas.microsoft.com/office/drawing/2014/main" id="{52DC10B5-4D4B-8CEF-8E12-FFEBCE46D774}"/>
              </a:ext>
            </a:extLst>
          </p:cNvPr>
          <p:cNvCxnSpPr>
            <a:cxnSpLocks/>
            <a:stCxn id="4" idx="2"/>
            <a:endCxn id="83" idx="0"/>
          </p:cNvCxnSpPr>
          <p:nvPr/>
        </p:nvCxnSpPr>
        <p:spPr>
          <a:xfrm rot="16200000" flipH="1">
            <a:off x="2804972" y="1580499"/>
            <a:ext cx="1227618" cy="816517"/>
          </a:xfrm>
          <a:prstGeom prst="bentConnector3">
            <a:avLst>
              <a:gd name="adj1" fmla="val 77086"/>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5" name="Rectangle 84">
            <a:extLst>
              <a:ext uri="{FF2B5EF4-FFF2-40B4-BE49-F238E27FC236}">
                <a16:creationId xmlns:a16="http://schemas.microsoft.com/office/drawing/2014/main" id="{8CD9F74F-6328-3ECC-3358-955D5CD93358}"/>
              </a:ext>
            </a:extLst>
          </p:cNvPr>
          <p:cNvSpPr/>
          <p:nvPr/>
        </p:nvSpPr>
        <p:spPr>
          <a:xfrm>
            <a:off x="3111652" y="3505573"/>
            <a:ext cx="1460348" cy="830997"/>
          </a:xfrm>
          <a:prstGeom prst="rect">
            <a:avLst/>
          </a:prstGeom>
        </p:spPr>
        <p:txBody>
          <a:bodyPr wrap="square">
            <a:spAutoFit/>
          </a:bodyPr>
          <a:lstStyle/>
          <a:p>
            <a:pPr algn="ctr"/>
            <a:r>
              <a:rPr lang="en-US" sz="1200" b="1" dirty="0">
                <a:solidFill>
                  <a:srgbClr val="FFFF00"/>
                </a:solidFill>
              </a:rPr>
              <a:t>life came out of decaying and rotting matter (</a:t>
            </a:r>
            <a:r>
              <a:rPr lang="en-US" sz="1200" b="1" i="1" dirty="0">
                <a:solidFill>
                  <a:srgbClr val="FFFF00"/>
                </a:solidFill>
              </a:rPr>
              <a:t>like straw, mud, </a:t>
            </a:r>
            <a:r>
              <a:rPr lang="en-US" sz="1200" b="1" i="1" dirty="0" err="1">
                <a:solidFill>
                  <a:srgbClr val="FFFF00"/>
                </a:solidFill>
              </a:rPr>
              <a:t>etc</a:t>
            </a:r>
            <a:r>
              <a:rPr lang="en-US" sz="1200" b="1" dirty="0">
                <a:solidFill>
                  <a:srgbClr val="FFFF00"/>
                </a:solidFill>
              </a:rPr>
              <a:t>)</a:t>
            </a:r>
            <a:endParaRPr lang="en-US" sz="1200" dirty="0"/>
          </a:p>
        </p:txBody>
      </p:sp>
      <p:cxnSp>
        <p:nvCxnSpPr>
          <p:cNvPr id="86" name="Straight Arrow Connector 85">
            <a:extLst>
              <a:ext uri="{FF2B5EF4-FFF2-40B4-BE49-F238E27FC236}">
                <a16:creationId xmlns:a16="http://schemas.microsoft.com/office/drawing/2014/main" id="{96B3B85B-1D36-8CD9-1124-4108AFDB8EF9}"/>
              </a:ext>
            </a:extLst>
          </p:cNvPr>
          <p:cNvCxnSpPr>
            <a:cxnSpLocks/>
            <a:stCxn id="83" idx="2"/>
            <a:endCxn id="85" idx="0"/>
          </p:cNvCxnSpPr>
          <p:nvPr/>
        </p:nvCxnSpPr>
        <p:spPr>
          <a:xfrm>
            <a:off x="3827040" y="3248898"/>
            <a:ext cx="14786" cy="2566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A07B703F-9A18-7EA0-36AE-E2B038A343D7}"/>
              </a:ext>
            </a:extLst>
          </p:cNvPr>
          <p:cNvSpPr/>
          <p:nvPr/>
        </p:nvSpPr>
        <p:spPr>
          <a:xfrm>
            <a:off x="2771800" y="4557813"/>
            <a:ext cx="2158056" cy="646331"/>
          </a:xfrm>
          <a:prstGeom prst="rect">
            <a:avLst/>
          </a:prstGeom>
        </p:spPr>
        <p:txBody>
          <a:bodyPr wrap="square">
            <a:spAutoFit/>
          </a:bodyPr>
          <a:lstStyle/>
          <a:p>
            <a:pPr algn="ctr"/>
            <a:r>
              <a:rPr lang="en-US" sz="1200" b="1" dirty="0">
                <a:solidFill>
                  <a:srgbClr val="FFFF00"/>
                </a:solidFill>
              </a:rPr>
              <a:t>Disproved by </a:t>
            </a:r>
            <a:r>
              <a:rPr lang="en-US" sz="1200" b="1" dirty="0"/>
              <a:t>Louis Pasteur </a:t>
            </a:r>
            <a:r>
              <a:rPr lang="en-US" sz="1200" dirty="0"/>
              <a:t>by demonstrating that </a:t>
            </a:r>
            <a:r>
              <a:rPr lang="en-US" sz="1200" b="1" i="1" dirty="0">
                <a:solidFill>
                  <a:srgbClr val="FFFF00"/>
                </a:solidFill>
              </a:rPr>
              <a:t>life comes only from pre-existing life.</a:t>
            </a:r>
          </a:p>
        </p:txBody>
      </p:sp>
      <p:cxnSp>
        <p:nvCxnSpPr>
          <p:cNvPr id="91" name="Straight Arrow Connector 90">
            <a:extLst>
              <a:ext uri="{FF2B5EF4-FFF2-40B4-BE49-F238E27FC236}">
                <a16:creationId xmlns:a16="http://schemas.microsoft.com/office/drawing/2014/main" id="{47D97028-372A-89D2-6AFE-25925F6C88FE}"/>
              </a:ext>
            </a:extLst>
          </p:cNvPr>
          <p:cNvCxnSpPr>
            <a:cxnSpLocks/>
            <a:stCxn id="85" idx="2"/>
            <a:endCxn id="90" idx="0"/>
          </p:cNvCxnSpPr>
          <p:nvPr/>
        </p:nvCxnSpPr>
        <p:spPr>
          <a:xfrm>
            <a:off x="3841826" y="4336570"/>
            <a:ext cx="9002" cy="22124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6" name="Rectangle 95">
            <a:extLst>
              <a:ext uri="{FF2B5EF4-FFF2-40B4-BE49-F238E27FC236}">
                <a16:creationId xmlns:a16="http://schemas.microsoft.com/office/drawing/2014/main" id="{A2245816-B260-9FFB-449A-35886C1FA7E3}"/>
              </a:ext>
            </a:extLst>
          </p:cNvPr>
          <p:cNvSpPr/>
          <p:nvPr/>
        </p:nvSpPr>
        <p:spPr>
          <a:xfrm>
            <a:off x="5327028" y="2626667"/>
            <a:ext cx="1909681" cy="461665"/>
          </a:xfrm>
          <a:prstGeom prst="rect">
            <a:avLst/>
          </a:prstGeom>
        </p:spPr>
        <p:txBody>
          <a:bodyPr wrap="square">
            <a:spAutoFit/>
          </a:bodyPr>
          <a:lstStyle/>
          <a:p>
            <a:pPr algn="ctr" defTabSz="822960"/>
            <a:r>
              <a:rPr lang="en-US" sz="1200" b="1" dirty="0">
                <a:solidFill>
                  <a:srgbClr val="FFFF00"/>
                </a:solidFill>
              </a:rPr>
              <a:t>Chemical evolution </a:t>
            </a:r>
          </a:p>
          <a:p>
            <a:pPr algn="ctr" defTabSz="822960"/>
            <a:r>
              <a:rPr lang="en-US" sz="1200" b="1" dirty="0">
                <a:solidFill>
                  <a:srgbClr val="FFFF00"/>
                </a:solidFill>
              </a:rPr>
              <a:t> (Oparin-Haldane Theory)</a:t>
            </a:r>
          </a:p>
        </p:txBody>
      </p:sp>
      <p:cxnSp>
        <p:nvCxnSpPr>
          <p:cNvPr id="97" name="Elbow Connector 96">
            <a:extLst>
              <a:ext uri="{FF2B5EF4-FFF2-40B4-BE49-F238E27FC236}">
                <a16:creationId xmlns:a16="http://schemas.microsoft.com/office/drawing/2014/main" id="{4ADAC8D8-7912-20D7-E183-8B29F258F127}"/>
              </a:ext>
            </a:extLst>
          </p:cNvPr>
          <p:cNvCxnSpPr>
            <a:cxnSpLocks/>
            <a:stCxn id="4" idx="2"/>
            <a:endCxn id="96" idx="0"/>
          </p:cNvCxnSpPr>
          <p:nvPr/>
        </p:nvCxnSpPr>
        <p:spPr>
          <a:xfrm rot="16200000" flipH="1">
            <a:off x="4020337" y="365135"/>
            <a:ext cx="1251718" cy="3271346"/>
          </a:xfrm>
          <a:prstGeom prst="bentConnector3">
            <a:avLst>
              <a:gd name="adj1" fmla="val 75615"/>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id="{F0E54A00-25CB-CCAD-311B-9B86ECCB8F35}"/>
              </a:ext>
            </a:extLst>
          </p:cNvPr>
          <p:cNvSpPr/>
          <p:nvPr/>
        </p:nvSpPr>
        <p:spPr>
          <a:xfrm>
            <a:off x="4864354" y="3721596"/>
            <a:ext cx="2835031" cy="1200329"/>
          </a:xfrm>
          <a:prstGeom prst="rect">
            <a:avLst/>
          </a:prstGeom>
        </p:spPr>
        <p:txBody>
          <a:bodyPr wrap="square">
            <a:spAutoFit/>
          </a:bodyPr>
          <a:lstStyle/>
          <a:p>
            <a:pPr algn="just"/>
            <a:r>
              <a:rPr lang="en-US" sz="1200" b="1" dirty="0">
                <a:solidFill>
                  <a:srgbClr val="FFFF00"/>
                </a:solidFill>
              </a:rPr>
              <a:t>Life started from pre-existing non-living organic molecules (</a:t>
            </a:r>
            <a:r>
              <a:rPr lang="en-US" sz="1200" b="1" i="1" dirty="0">
                <a:solidFill>
                  <a:srgbClr val="FFFF00"/>
                </a:solidFill>
              </a:rPr>
              <a:t>e.g. </a:t>
            </a:r>
            <a:r>
              <a:rPr lang="en-US" sz="1200" b="1" i="1" dirty="0" err="1">
                <a:solidFill>
                  <a:srgbClr val="FFFF00"/>
                </a:solidFill>
              </a:rPr>
              <a:t>RNA,amino</a:t>
            </a:r>
            <a:r>
              <a:rPr lang="en-US" sz="1200" b="1" i="1" dirty="0">
                <a:solidFill>
                  <a:srgbClr val="FFFF00"/>
                </a:solidFill>
              </a:rPr>
              <a:t> acids protein, etc.</a:t>
            </a:r>
            <a:r>
              <a:rPr lang="en-US" sz="1200" b="1" dirty="0">
                <a:solidFill>
                  <a:srgbClr val="FFFF00"/>
                </a:solidFill>
              </a:rPr>
              <a:t>) formed from inorganic constituents, under </a:t>
            </a:r>
            <a:r>
              <a:rPr lang="en-US" sz="1200" b="1" dirty="0"/>
              <a:t>high temperature, volcanic storms, reducing atmosphere containing CH</a:t>
            </a:r>
            <a:r>
              <a:rPr lang="en-US" sz="1200" b="1" baseline="-25000" dirty="0"/>
              <a:t>4</a:t>
            </a:r>
            <a:r>
              <a:rPr lang="en-US" sz="1200" b="1" dirty="0"/>
              <a:t>, NH</a:t>
            </a:r>
            <a:r>
              <a:rPr lang="en-US" sz="1200" b="1" baseline="-25000" dirty="0"/>
              <a:t>3</a:t>
            </a:r>
            <a:r>
              <a:rPr lang="en-US" sz="1200" b="1" dirty="0"/>
              <a:t>, </a:t>
            </a:r>
            <a:r>
              <a:rPr lang="en-US" sz="1200" b="1" dirty="0" err="1"/>
              <a:t>etc</a:t>
            </a:r>
            <a:r>
              <a:rPr lang="en-US" sz="1200" b="1" dirty="0"/>
              <a:t> on earth</a:t>
            </a:r>
            <a:r>
              <a:rPr lang="en-US" sz="1200" dirty="0"/>
              <a:t>. </a:t>
            </a:r>
          </a:p>
        </p:txBody>
      </p:sp>
      <p:cxnSp>
        <p:nvCxnSpPr>
          <p:cNvPr id="99" name="Straight Arrow Connector 98">
            <a:extLst>
              <a:ext uri="{FF2B5EF4-FFF2-40B4-BE49-F238E27FC236}">
                <a16:creationId xmlns:a16="http://schemas.microsoft.com/office/drawing/2014/main" id="{D742B6C9-6799-0891-692D-70519C7FAED3}"/>
              </a:ext>
            </a:extLst>
          </p:cNvPr>
          <p:cNvCxnSpPr>
            <a:cxnSpLocks/>
            <a:stCxn id="96" idx="2"/>
            <a:endCxn id="98" idx="0"/>
          </p:cNvCxnSpPr>
          <p:nvPr/>
        </p:nvCxnSpPr>
        <p:spPr>
          <a:xfrm>
            <a:off x="6281869" y="3088332"/>
            <a:ext cx="1" cy="63326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0" name="Rectangle 99">
            <a:extLst>
              <a:ext uri="{FF2B5EF4-FFF2-40B4-BE49-F238E27FC236}">
                <a16:creationId xmlns:a16="http://schemas.microsoft.com/office/drawing/2014/main" id="{D99CCD6E-54FF-3D5B-93B7-14692BD972BB}"/>
              </a:ext>
            </a:extLst>
          </p:cNvPr>
          <p:cNvSpPr/>
          <p:nvPr/>
        </p:nvSpPr>
        <p:spPr>
          <a:xfrm>
            <a:off x="4283968" y="5315989"/>
            <a:ext cx="3995802" cy="276999"/>
          </a:xfrm>
          <a:prstGeom prst="rect">
            <a:avLst/>
          </a:prstGeom>
        </p:spPr>
        <p:txBody>
          <a:bodyPr wrap="square">
            <a:spAutoFit/>
          </a:bodyPr>
          <a:lstStyle/>
          <a:p>
            <a:pPr algn="ctr"/>
            <a:r>
              <a:rPr lang="en-US" sz="1200" b="1" dirty="0">
                <a:solidFill>
                  <a:srgbClr val="FFFF00"/>
                </a:solidFill>
              </a:rPr>
              <a:t>Shown experimentally by Stanley </a:t>
            </a:r>
            <a:r>
              <a:rPr lang="en-US" sz="1200" b="1" dirty="0" err="1">
                <a:solidFill>
                  <a:srgbClr val="FFFF00"/>
                </a:solidFill>
              </a:rPr>
              <a:t>Loyd</a:t>
            </a:r>
            <a:r>
              <a:rPr lang="en-US" sz="1200" b="1" dirty="0">
                <a:solidFill>
                  <a:srgbClr val="FFFF00"/>
                </a:solidFill>
              </a:rPr>
              <a:t> Miller in 1953 </a:t>
            </a:r>
            <a:endParaRPr lang="en-US" sz="1200" b="1" i="1" dirty="0">
              <a:solidFill>
                <a:srgbClr val="FFFF00"/>
              </a:solidFill>
            </a:endParaRPr>
          </a:p>
        </p:txBody>
      </p:sp>
      <p:cxnSp>
        <p:nvCxnSpPr>
          <p:cNvPr id="101" name="Straight Arrow Connector 100">
            <a:extLst>
              <a:ext uri="{FF2B5EF4-FFF2-40B4-BE49-F238E27FC236}">
                <a16:creationId xmlns:a16="http://schemas.microsoft.com/office/drawing/2014/main" id="{9E7B781C-956D-BBE6-6CCC-9D1FA7BAE5D0}"/>
              </a:ext>
            </a:extLst>
          </p:cNvPr>
          <p:cNvCxnSpPr>
            <a:cxnSpLocks/>
            <a:stCxn id="98" idx="2"/>
            <a:endCxn id="100" idx="0"/>
          </p:cNvCxnSpPr>
          <p:nvPr/>
        </p:nvCxnSpPr>
        <p:spPr>
          <a:xfrm flipH="1">
            <a:off x="6281869" y="4921925"/>
            <a:ext cx="1" cy="39406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3" name="Rectangle 122">
            <a:extLst>
              <a:ext uri="{FF2B5EF4-FFF2-40B4-BE49-F238E27FC236}">
                <a16:creationId xmlns:a16="http://schemas.microsoft.com/office/drawing/2014/main" id="{FCF57F40-8F69-A728-C164-637C9D945DC4}"/>
              </a:ext>
            </a:extLst>
          </p:cNvPr>
          <p:cNvSpPr/>
          <p:nvPr/>
        </p:nvSpPr>
        <p:spPr>
          <a:xfrm>
            <a:off x="113888" y="3542154"/>
            <a:ext cx="1937832" cy="2123658"/>
          </a:xfrm>
          <a:prstGeom prst="rect">
            <a:avLst/>
          </a:prstGeom>
        </p:spPr>
        <p:txBody>
          <a:bodyPr wrap="square">
            <a:spAutoFit/>
          </a:bodyPr>
          <a:lstStyle/>
          <a:p>
            <a:pPr algn="ctr"/>
            <a:r>
              <a:rPr lang="en-US" sz="1200" b="1" dirty="0">
                <a:solidFill>
                  <a:srgbClr val="FFFF00"/>
                </a:solidFill>
              </a:rPr>
              <a:t>3 connotations.</a:t>
            </a:r>
          </a:p>
          <a:p>
            <a:pPr marL="177800" indent="-142875" algn="just">
              <a:buAutoNum type="arabicPeriod"/>
            </a:pPr>
            <a:r>
              <a:rPr lang="en-US" sz="1200" dirty="0"/>
              <a:t>All living organisms (species) that we see, today were</a:t>
            </a:r>
            <a:r>
              <a:rPr lang="en-US" sz="1200" b="1" dirty="0">
                <a:solidFill>
                  <a:srgbClr val="FFFF00"/>
                </a:solidFill>
              </a:rPr>
              <a:t> created as such. </a:t>
            </a:r>
          </a:p>
          <a:p>
            <a:pPr marL="177800" indent="-142875" algn="just">
              <a:buAutoNum type="arabicPeriod"/>
            </a:pPr>
            <a:r>
              <a:rPr lang="en-US" sz="1200" b="1" dirty="0">
                <a:solidFill>
                  <a:srgbClr val="FFFF00"/>
                </a:solidFill>
              </a:rPr>
              <a:t>Diversity was always the same since creation and will be the same in future also. </a:t>
            </a:r>
          </a:p>
          <a:p>
            <a:pPr marL="177800" indent="-142875" algn="just">
              <a:buAutoNum type="arabicPeriod"/>
            </a:pPr>
            <a:r>
              <a:rPr lang="en-US" sz="1200" b="1" dirty="0">
                <a:solidFill>
                  <a:srgbClr val="FFFF00"/>
                </a:solidFill>
              </a:rPr>
              <a:t>Earth is about 4000 years old</a:t>
            </a:r>
          </a:p>
        </p:txBody>
      </p:sp>
      <p:cxnSp>
        <p:nvCxnSpPr>
          <p:cNvPr id="124" name="Straight Arrow Connector 123">
            <a:extLst>
              <a:ext uri="{FF2B5EF4-FFF2-40B4-BE49-F238E27FC236}">
                <a16:creationId xmlns:a16="http://schemas.microsoft.com/office/drawing/2014/main" id="{91119718-499A-7E24-0742-21AA13E759FC}"/>
              </a:ext>
            </a:extLst>
          </p:cNvPr>
          <p:cNvCxnSpPr>
            <a:cxnSpLocks/>
            <a:stCxn id="7" idx="2"/>
            <a:endCxn id="123" idx="0"/>
          </p:cNvCxnSpPr>
          <p:nvPr/>
        </p:nvCxnSpPr>
        <p:spPr>
          <a:xfrm>
            <a:off x="1072692" y="3248898"/>
            <a:ext cx="10112" cy="29325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7" name="Rectangle 136">
            <a:extLst>
              <a:ext uri="{FF2B5EF4-FFF2-40B4-BE49-F238E27FC236}">
                <a16:creationId xmlns:a16="http://schemas.microsoft.com/office/drawing/2014/main" id="{3DE5D8C6-6B06-95F8-44C4-C2DB8B2D3D8F}"/>
              </a:ext>
            </a:extLst>
          </p:cNvPr>
          <p:cNvSpPr/>
          <p:nvPr/>
        </p:nvSpPr>
        <p:spPr>
          <a:xfrm>
            <a:off x="7866045" y="1462222"/>
            <a:ext cx="1362751" cy="646331"/>
          </a:xfrm>
          <a:prstGeom prst="rect">
            <a:avLst/>
          </a:prstGeom>
        </p:spPr>
        <p:txBody>
          <a:bodyPr wrap="square">
            <a:spAutoFit/>
          </a:bodyPr>
          <a:lstStyle/>
          <a:p>
            <a:pPr algn="ctr" defTabSz="822960"/>
            <a:r>
              <a:rPr lang="en-US" sz="1200" b="1" dirty="0">
                <a:solidFill>
                  <a:srgbClr val="FFFF00"/>
                </a:solidFill>
              </a:rPr>
              <a:t>Mutation theory of Evolution</a:t>
            </a:r>
          </a:p>
          <a:p>
            <a:pPr algn="ctr" defTabSz="822960"/>
            <a:r>
              <a:rPr lang="en-US" sz="1100" dirty="0">
                <a:solidFill>
                  <a:srgbClr val="FFFF00"/>
                </a:solidFill>
                <a:latin typeface="Calibri"/>
              </a:rPr>
              <a:t>(</a:t>
            </a:r>
            <a:r>
              <a:rPr lang="en-US" sz="1100" i="1" dirty="0">
                <a:solidFill>
                  <a:srgbClr val="FFFF00"/>
                </a:solidFill>
                <a:latin typeface="Calibri"/>
              </a:rPr>
              <a:t>by Hugo de Vries</a:t>
            </a:r>
            <a:r>
              <a:rPr lang="en-US" sz="1100" dirty="0">
                <a:solidFill>
                  <a:srgbClr val="FFFF00"/>
                </a:solidFill>
                <a:latin typeface="Calibri"/>
              </a:rPr>
              <a:t>)</a:t>
            </a:r>
            <a:endParaRPr lang="en-US" sz="1100" dirty="0">
              <a:solidFill>
                <a:prstClr val="white"/>
              </a:solidFill>
              <a:latin typeface="Calibri"/>
            </a:endParaRPr>
          </a:p>
        </p:txBody>
      </p:sp>
      <p:sp>
        <p:nvSpPr>
          <p:cNvPr id="138" name="Rectangle 137">
            <a:extLst>
              <a:ext uri="{FF2B5EF4-FFF2-40B4-BE49-F238E27FC236}">
                <a16:creationId xmlns:a16="http://schemas.microsoft.com/office/drawing/2014/main" id="{4F027DF1-EE88-6454-EAE9-DC45B16C5D1D}"/>
              </a:ext>
            </a:extLst>
          </p:cNvPr>
          <p:cNvSpPr/>
          <p:nvPr/>
        </p:nvSpPr>
        <p:spPr>
          <a:xfrm>
            <a:off x="5768359" y="1462943"/>
            <a:ext cx="947911" cy="461665"/>
          </a:xfrm>
          <a:prstGeom prst="rect">
            <a:avLst/>
          </a:prstGeom>
        </p:spPr>
        <p:txBody>
          <a:bodyPr wrap="square">
            <a:spAutoFit/>
          </a:bodyPr>
          <a:lstStyle/>
          <a:p>
            <a:pPr algn="ctr" defTabSz="822960"/>
            <a:r>
              <a:rPr lang="en-US" sz="1200" b="1" dirty="0">
                <a:solidFill>
                  <a:srgbClr val="FFFF00"/>
                </a:solidFill>
              </a:rPr>
              <a:t>Darwinian theory</a:t>
            </a:r>
            <a:endParaRPr lang="en-US" sz="1200" dirty="0">
              <a:solidFill>
                <a:prstClr val="white"/>
              </a:solidFill>
              <a:latin typeface="Calibri"/>
            </a:endParaRPr>
          </a:p>
        </p:txBody>
      </p:sp>
      <p:cxnSp>
        <p:nvCxnSpPr>
          <p:cNvPr id="139" name="Elbow Connector 138">
            <a:extLst>
              <a:ext uri="{FF2B5EF4-FFF2-40B4-BE49-F238E27FC236}">
                <a16:creationId xmlns:a16="http://schemas.microsoft.com/office/drawing/2014/main" id="{47C80DC2-72FD-A29F-E2A0-363853E0AA5D}"/>
              </a:ext>
            </a:extLst>
          </p:cNvPr>
          <p:cNvCxnSpPr>
            <a:cxnSpLocks/>
            <a:stCxn id="5" idx="2"/>
            <a:endCxn id="137" idx="0"/>
          </p:cNvCxnSpPr>
          <p:nvPr/>
        </p:nvCxnSpPr>
        <p:spPr>
          <a:xfrm rot="16200000" flipH="1">
            <a:off x="8316426" y="1231226"/>
            <a:ext cx="271939" cy="190051"/>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0" name="Elbow Connector 139">
            <a:extLst>
              <a:ext uri="{FF2B5EF4-FFF2-40B4-BE49-F238E27FC236}">
                <a16:creationId xmlns:a16="http://schemas.microsoft.com/office/drawing/2014/main" id="{1850567C-0034-A5F5-3C9A-21182803C928}"/>
              </a:ext>
            </a:extLst>
          </p:cNvPr>
          <p:cNvCxnSpPr>
            <a:cxnSpLocks/>
            <a:stCxn id="5" idx="2"/>
            <a:endCxn id="138" idx="0"/>
          </p:cNvCxnSpPr>
          <p:nvPr/>
        </p:nvCxnSpPr>
        <p:spPr>
          <a:xfrm rot="5400000">
            <a:off x="7163513" y="269086"/>
            <a:ext cx="272660" cy="2115055"/>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4" name="Rectangle 143">
            <a:extLst>
              <a:ext uri="{FF2B5EF4-FFF2-40B4-BE49-F238E27FC236}">
                <a16:creationId xmlns:a16="http://schemas.microsoft.com/office/drawing/2014/main" id="{7DC3F238-7E36-4B29-E9F3-5B07EB577F77}"/>
              </a:ext>
            </a:extLst>
          </p:cNvPr>
          <p:cNvSpPr/>
          <p:nvPr/>
        </p:nvSpPr>
        <p:spPr>
          <a:xfrm>
            <a:off x="7910252" y="3363854"/>
            <a:ext cx="1282004" cy="461665"/>
          </a:xfrm>
          <a:prstGeom prst="rect">
            <a:avLst/>
          </a:prstGeom>
        </p:spPr>
        <p:txBody>
          <a:bodyPr wrap="square">
            <a:spAutoFit/>
          </a:bodyPr>
          <a:lstStyle/>
          <a:p>
            <a:pPr algn="ctr"/>
            <a:r>
              <a:rPr lang="en-US" sz="1200" b="1" dirty="0">
                <a:solidFill>
                  <a:srgbClr val="FFFF00"/>
                </a:solidFill>
              </a:rPr>
              <a:t>Saltation/Single step mutation</a:t>
            </a:r>
            <a:endParaRPr lang="en-US" sz="1200" dirty="0"/>
          </a:p>
        </p:txBody>
      </p:sp>
      <p:cxnSp>
        <p:nvCxnSpPr>
          <p:cNvPr id="145" name="Straight Arrow Connector 144">
            <a:extLst>
              <a:ext uri="{FF2B5EF4-FFF2-40B4-BE49-F238E27FC236}">
                <a16:creationId xmlns:a16="http://schemas.microsoft.com/office/drawing/2014/main" id="{8D9DBBB2-580B-087B-C205-0807500FEADF}"/>
              </a:ext>
            </a:extLst>
          </p:cNvPr>
          <p:cNvCxnSpPr>
            <a:cxnSpLocks/>
            <a:stCxn id="137" idx="2"/>
            <a:endCxn id="144" idx="0"/>
          </p:cNvCxnSpPr>
          <p:nvPr/>
        </p:nvCxnSpPr>
        <p:spPr>
          <a:xfrm>
            <a:off x="8547421" y="2108553"/>
            <a:ext cx="3833" cy="125530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6" name="Rectangle 145">
            <a:extLst>
              <a:ext uri="{FF2B5EF4-FFF2-40B4-BE49-F238E27FC236}">
                <a16:creationId xmlns:a16="http://schemas.microsoft.com/office/drawing/2014/main" id="{4A460E6C-1FE3-5956-5FB0-56DD25912AB9}"/>
              </a:ext>
            </a:extLst>
          </p:cNvPr>
          <p:cNvSpPr/>
          <p:nvPr/>
        </p:nvSpPr>
        <p:spPr>
          <a:xfrm>
            <a:off x="7926943" y="4207276"/>
            <a:ext cx="1282004" cy="830997"/>
          </a:xfrm>
          <a:prstGeom prst="rect">
            <a:avLst/>
          </a:prstGeom>
        </p:spPr>
        <p:txBody>
          <a:bodyPr wrap="square">
            <a:spAutoFit/>
          </a:bodyPr>
          <a:lstStyle/>
          <a:p>
            <a:pPr algn="ctr"/>
            <a:r>
              <a:rPr lang="en-US" sz="1200" b="1" dirty="0">
                <a:solidFill>
                  <a:srgbClr val="FFFF00"/>
                </a:solidFill>
              </a:rPr>
              <a:t>Sudden, random and directionless mutation caused speciation</a:t>
            </a:r>
            <a:endParaRPr lang="en-US" sz="1200" dirty="0"/>
          </a:p>
        </p:txBody>
      </p:sp>
      <p:cxnSp>
        <p:nvCxnSpPr>
          <p:cNvPr id="147" name="Straight Arrow Connector 146">
            <a:extLst>
              <a:ext uri="{FF2B5EF4-FFF2-40B4-BE49-F238E27FC236}">
                <a16:creationId xmlns:a16="http://schemas.microsoft.com/office/drawing/2014/main" id="{51D7F3BE-DEE6-D654-6F99-4FDF4DC886C5}"/>
              </a:ext>
            </a:extLst>
          </p:cNvPr>
          <p:cNvCxnSpPr>
            <a:cxnSpLocks/>
            <a:stCxn id="144" idx="2"/>
            <a:endCxn id="146" idx="0"/>
          </p:cNvCxnSpPr>
          <p:nvPr/>
        </p:nvCxnSpPr>
        <p:spPr>
          <a:xfrm>
            <a:off x="8551254" y="3825519"/>
            <a:ext cx="16691" cy="38175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0" name="Rectangle 69">
            <a:extLst>
              <a:ext uri="{FF2B5EF4-FFF2-40B4-BE49-F238E27FC236}">
                <a16:creationId xmlns:a16="http://schemas.microsoft.com/office/drawing/2014/main" id="{9FDB459E-0D92-B736-1ADF-460BB2B7B77C}"/>
              </a:ext>
            </a:extLst>
          </p:cNvPr>
          <p:cNvSpPr/>
          <p:nvPr/>
        </p:nvSpPr>
        <p:spPr>
          <a:xfrm>
            <a:off x="3938785" y="1819771"/>
            <a:ext cx="1641327" cy="461665"/>
          </a:xfrm>
          <a:prstGeom prst="rect">
            <a:avLst/>
          </a:prstGeom>
        </p:spPr>
        <p:txBody>
          <a:bodyPr wrap="square">
            <a:spAutoFit/>
          </a:bodyPr>
          <a:lstStyle/>
          <a:p>
            <a:pPr algn="ctr" defTabSz="822960"/>
            <a:r>
              <a:rPr lang="en-US" sz="1200" b="1" dirty="0">
                <a:solidFill>
                  <a:srgbClr val="FFFF00"/>
                </a:solidFill>
              </a:rPr>
              <a:t>Branching descent (Adaptive radiation)</a:t>
            </a:r>
          </a:p>
        </p:txBody>
      </p:sp>
      <p:cxnSp>
        <p:nvCxnSpPr>
          <p:cNvPr id="71" name="Elbow Connector 70">
            <a:extLst>
              <a:ext uri="{FF2B5EF4-FFF2-40B4-BE49-F238E27FC236}">
                <a16:creationId xmlns:a16="http://schemas.microsoft.com/office/drawing/2014/main" id="{AE9C473E-5BF1-10B0-B912-D1B0695074CF}"/>
              </a:ext>
            </a:extLst>
          </p:cNvPr>
          <p:cNvCxnSpPr>
            <a:cxnSpLocks/>
            <a:stCxn id="138" idx="1"/>
            <a:endCxn id="70" idx="3"/>
          </p:cNvCxnSpPr>
          <p:nvPr/>
        </p:nvCxnSpPr>
        <p:spPr>
          <a:xfrm rot="10800000" flipV="1">
            <a:off x="5580113" y="1693776"/>
            <a:ext cx="188247" cy="356828"/>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7" name="Rectangle 76">
            <a:extLst>
              <a:ext uri="{FF2B5EF4-FFF2-40B4-BE49-F238E27FC236}">
                <a16:creationId xmlns:a16="http://schemas.microsoft.com/office/drawing/2014/main" id="{BB1945C3-27E5-6AD5-37EA-FA7159900398}"/>
              </a:ext>
            </a:extLst>
          </p:cNvPr>
          <p:cNvSpPr/>
          <p:nvPr/>
        </p:nvSpPr>
        <p:spPr>
          <a:xfrm>
            <a:off x="4168927" y="1315715"/>
            <a:ext cx="1392012" cy="461665"/>
          </a:xfrm>
          <a:prstGeom prst="rect">
            <a:avLst/>
          </a:prstGeom>
        </p:spPr>
        <p:txBody>
          <a:bodyPr wrap="square">
            <a:spAutoFit/>
          </a:bodyPr>
          <a:lstStyle/>
          <a:p>
            <a:pPr algn="ctr" defTabSz="822960"/>
            <a:r>
              <a:rPr lang="en-US" sz="1200" b="1" dirty="0">
                <a:solidFill>
                  <a:srgbClr val="FFFF00"/>
                </a:solidFill>
              </a:rPr>
              <a:t>Natural selection</a:t>
            </a:r>
          </a:p>
          <a:p>
            <a:pPr algn="ctr" defTabSz="822960"/>
            <a:r>
              <a:rPr lang="en-US" sz="1200" b="1" dirty="0">
                <a:solidFill>
                  <a:srgbClr val="FFFF00"/>
                </a:solidFill>
              </a:rPr>
              <a:t>(Survival of fittest)</a:t>
            </a:r>
          </a:p>
        </p:txBody>
      </p:sp>
      <p:cxnSp>
        <p:nvCxnSpPr>
          <p:cNvPr id="78" name="Elbow Connector 77">
            <a:extLst>
              <a:ext uri="{FF2B5EF4-FFF2-40B4-BE49-F238E27FC236}">
                <a16:creationId xmlns:a16="http://schemas.microsoft.com/office/drawing/2014/main" id="{75D42F64-8389-CD39-F0BF-77D7AB54CEB6}"/>
              </a:ext>
            </a:extLst>
          </p:cNvPr>
          <p:cNvCxnSpPr>
            <a:cxnSpLocks/>
            <a:stCxn id="138" idx="1"/>
            <a:endCxn id="77" idx="3"/>
          </p:cNvCxnSpPr>
          <p:nvPr/>
        </p:nvCxnSpPr>
        <p:spPr>
          <a:xfrm rot="10800000">
            <a:off x="5560939" y="1546548"/>
            <a:ext cx="207420" cy="147228"/>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6" name="Rectangle 115">
            <a:extLst>
              <a:ext uri="{FF2B5EF4-FFF2-40B4-BE49-F238E27FC236}">
                <a16:creationId xmlns:a16="http://schemas.microsoft.com/office/drawing/2014/main" id="{91336189-11B0-7ADE-5C3F-7221D55F033D}"/>
              </a:ext>
            </a:extLst>
          </p:cNvPr>
          <p:cNvSpPr/>
          <p:nvPr/>
        </p:nvSpPr>
        <p:spPr>
          <a:xfrm>
            <a:off x="6610589" y="1474287"/>
            <a:ext cx="1362751" cy="276999"/>
          </a:xfrm>
          <a:prstGeom prst="rect">
            <a:avLst/>
          </a:prstGeom>
        </p:spPr>
        <p:txBody>
          <a:bodyPr wrap="square">
            <a:spAutoFit/>
          </a:bodyPr>
          <a:lstStyle/>
          <a:p>
            <a:pPr algn="ctr" defTabSz="822960"/>
            <a:r>
              <a:rPr lang="en-US" sz="1200" b="1" dirty="0">
                <a:solidFill>
                  <a:srgbClr val="FFFF00"/>
                </a:solidFill>
              </a:rPr>
              <a:t>Lamarckism</a:t>
            </a:r>
            <a:endParaRPr lang="en-US" sz="1200" dirty="0">
              <a:solidFill>
                <a:prstClr val="white"/>
              </a:solidFill>
              <a:latin typeface="Calibri"/>
            </a:endParaRPr>
          </a:p>
        </p:txBody>
      </p:sp>
      <p:cxnSp>
        <p:nvCxnSpPr>
          <p:cNvPr id="117" name="Elbow Connector 116">
            <a:extLst>
              <a:ext uri="{FF2B5EF4-FFF2-40B4-BE49-F238E27FC236}">
                <a16:creationId xmlns:a16="http://schemas.microsoft.com/office/drawing/2014/main" id="{4CD01769-F7C8-2F69-4ABF-A9A6975E3FF4}"/>
              </a:ext>
            </a:extLst>
          </p:cNvPr>
          <p:cNvCxnSpPr>
            <a:cxnSpLocks/>
            <a:stCxn id="5" idx="2"/>
            <a:endCxn id="116" idx="0"/>
          </p:cNvCxnSpPr>
          <p:nvPr/>
        </p:nvCxnSpPr>
        <p:spPr>
          <a:xfrm rot="5400000">
            <a:off x="7682666" y="799583"/>
            <a:ext cx="284004" cy="1065405"/>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2" name="Rectangle 121">
            <a:extLst>
              <a:ext uri="{FF2B5EF4-FFF2-40B4-BE49-F238E27FC236}">
                <a16:creationId xmlns:a16="http://schemas.microsoft.com/office/drawing/2014/main" id="{9DCF2406-0851-3E54-9CB2-EB0A14066361}"/>
              </a:ext>
            </a:extLst>
          </p:cNvPr>
          <p:cNvSpPr/>
          <p:nvPr/>
        </p:nvSpPr>
        <p:spPr>
          <a:xfrm>
            <a:off x="6358409" y="2097931"/>
            <a:ext cx="1885999" cy="615553"/>
          </a:xfrm>
          <a:prstGeom prst="rect">
            <a:avLst/>
          </a:prstGeom>
        </p:spPr>
        <p:txBody>
          <a:bodyPr wrap="square">
            <a:spAutoFit/>
          </a:bodyPr>
          <a:lstStyle/>
          <a:p>
            <a:pPr algn="ctr"/>
            <a:r>
              <a:rPr lang="en-US" sz="1200" b="1" dirty="0">
                <a:solidFill>
                  <a:srgbClr val="FFFF00"/>
                </a:solidFill>
              </a:rPr>
              <a:t>Use and disuse of organs</a:t>
            </a:r>
          </a:p>
          <a:p>
            <a:pPr algn="ctr"/>
            <a:r>
              <a:rPr lang="en-US" sz="1100" b="1" i="1" dirty="0">
                <a:solidFill>
                  <a:srgbClr val="FFFF00"/>
                </a:solidFill>
              </a:rPr>
              <a:t>(</a:t>
            </a:r>
            <a:r>
              <a:rPr lang="en-US" sz="1100" i="1" dirty="0">
                <a:solidFill>
                  <a:srgbClr val="FFFF00"/>
                </a:solidFill>
              </a:rPr>
              <a:t>Giraffe with long necks as it access leaves on tall trees</a:t>
            </a:r>
            <a:r>
              <a:rPr lang="en-US" sz="1100" b="1" i="1" dirty="0">
                <a:solidFill>
                  <a:srgbClr val="FFFF00"/>
                </a:solidFill>
              </a:rPr>
              <a:t>)</a:t>
            </a:r>
            <a:endParaRPr lang="en-US" sz="1100" i="1" dirty="0"/>
          </a:p>
        </p:txBody>
      </p:sp>
      <p:cxnSp>
        <p:nvCxnSpPr>
          <p:cNvPr id="125" name="Straight Arrow Connector 124">
            <a:extLst>
              <a:ext uri="{FF2B5EF4-FFF2-40B4-BE49-F238E27FC236}">
                <a16:creationId xmlns:a16="http://schemas.microsoft.com/office/drawing/2014/main" id="{29A09E45-DDC4-75A5-4452-FC1C42B4DE34}"/>
              </a:ext>
            </a:extLst>
          </p:cNvPr>
          <p:cNvCxnSpPr>
            <a:cxnSpLocks/>
            <a:stCxn id="116" idx="2"/>
            <a:endCxn id="122" idx="0"/>
          </p:cNvCxnSpPr>
          <p:nvPr/>
        </p:nvCxnSpPr>
        <p:spPr>
          <a:xfrm>
            <a:off x="7291965" y="1751286"/>
            <a:ext cx="9444" cy="34664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E7A0EB5-217C-9DDF-6605-F401D4A2642C}"/>
              </a:ext>
            </a:extLst>
          </p:cNvPr>
          <p:cNvSpPr txBox="1"/>
          <p:nvPr/>
        </p:nvSpPr>
        <p:spPr>
          <a:xfrm>
            <a:off x="5746374" y="747926"/>
            <a:ext cx="1921970" cy="438582"/>
          </a:xfrm>
          <a:prstGeom prst="rect">
            <a:avLst/>
          </a:prstGeom>
          <a:noFill/>
        </p:spPr>
        <p:txBody>
          <a:bodyPr wrap="square">
            <a:spAutoFit/>
          </a:bodyPr>
          <a:lstStyle/>
          <a:p>
            <a:pPr algn="ctr"/>
            <a:r>
              <a:rPr lang="en-US" sz="1200" b="1" dirty="0">
                <a:solidFill>
                  <a:srgbClr val="FFFF00"/>
                </a:solidFill>
              </a:rPr>
              <a:t>Alfred Wallace</a:t>
            </a:r>
          </a:p>
          <a:p>
            <a:pPr algn="ctr"/>
            <a:r>
              <a:rPr lang="en-US" sz="1050" b="1" dirty="0">
                <a:solidFill>
                  <a:srgbClr val="FFFF00"/>
                </a:solidFill>
              </a:rPr>
              <a:t>(</a:t>
            </a:r>
            <a:r>
              <a:rPr lang="en-US" sz="1050" i="1" dirty="0"/>
              <a:t>worked in </a:t>
            </a:r>
            <a:r>
              <a:rPr lang="en-US" sz="1050" b="1" i="1" dirty="0">
                <a:solidFill>
                  <a:srgbClr val="FFFF00"/>
                </a:solidFill>
              </a:rPr>
              <a:t>Malay </a:t>
            </a:r>
            <a:r>
              <a:rPr lang="en-US" sz="1050" b="1" i="1" dirty="0" err="1">
                <a:solidFill>
                  <a:srgbClr val="FFFF00"/>
                </a:solidFill>
              </a:rPr>
              <a:t>Archepelago</a:t>
            </a:r>
            <a:r>
              <a:rPr lang="en-US" sz="1050" b="1" dirty="0">
                <a:solidFill>
                  <a:srgbClr val="FFFF00"/>
                </a:solidFill>
              </a:rPr>
              <a:t>) </a:t>
            </a:r>
          </a:p>
        </p:txBody>
      </p:sp>
      <p:cxnSp>
        <p:nvCxnSpPr>
          <p:cNvPr id="22" name="Straight Arrow Connector 21">
            <a:extLst>
              <a:ext uri="{FF2B5EF4-FFF2-40B4-BE49-F238E27FC236}">
                <a16:creationId xmlns:a16="http://schemas.microsoft.com/office/drawing/2014/main" id="{506E2137-2280-F8CE-219E-5C91F448AD4E}"/>
              </a:ext>
            </a:extLst>
          </p:cNvPr>
          <p:cNvCxnSpPr>
            <a:cxnSpLocks/>
            <a:stCxn id="138" idx="0"/>
          </p:cNvCxnSpPr>
          <p:nvPr/>
        </p:nvCxnSpPr>
        <p:spPr>
          <a:xfrm flipV="1">
            <a:off x="6242315" y="1180724"/>
            <a:ext cx="0" cy="28221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18AED9B5-F625-D585-46E9-BAB94495D05B}"/>
              </a:ext>
            </a:extLst>
          </p:cNvPr>
          <p:cNvCxnSpPr>
            <a:cxnSpLocks/>
            <a:stCxn id="21" idx="1"/>
            <a:endCxn id="35" idx="3"/>
          </p:cNvCxnSpPr>
          <p:nvPr/>
        </p:nvCxnSpPr>
        <p:spPr>
          <a:xfrm flipH="1">
            <a:off x="5472891" y="967217"/>
            <a:ext cx="273483" cy="115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D3361723-DF61-2262-EAC6-30EA65C78034}"/>
              </a:ext>
            </a:extLst>
          </p:cNvPr>
          <p:cNvSpPr txBox="1"/>
          <p:nvPr/>
        </p:nvSpPr>
        <p:spPr>
          <a:xfrm>
            <a:off x="3894488" y="771009"/>
            <a:ext cx="1578403" cy="415498"/>
          </a:xfrm>
          <a:prstGeom prst="rect">
            <a:avLst/>
          </a:prstGeom>
          <a:noFill/>
        </p:spPr>
        <p:txBody>
          <a:bodyPr wrap="square">
            <a:spAutoFit/>
          </a:bodyPr>
          <a:lstStyle/>
          <a:p>
            <a:pPr algn="ctr"/>
            <a:r>
              <a:rPr lang="en-US" sz="1050" b="1" dirty="0">
                <a:solidFill>
                  <a:srgbClr val="FFFF00"/>
                </a:solidFill>
              </a:rPr>
              <a:t>Drew similar conclusions like Darwinian theory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4"/>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nodeType="afterEffect">
                                  <p:stCondLst>
                                    <p:cond delay="0"/>
                                  </p:stCondLst>
                                  <p:childTnLst>
                                    <p:set>
                                      <p:cBhvr>
                                        <p:cTn id="69" dur="1" fill="hold">
                                          <p:stCondLst>
                                            <p:cond delay="0"/>
                                          </p:stCondLst>
                                        </p:cTn>
                                        <p:tgtEl>
                                          <p:spTgt spid="123">
                                            <p:txEl>
                                              <p:pRg st="0" end="0"/>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23">
                                            <p:txEl>
                                              <p:pRg st="1" end="1"/>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123">
                                            <p:txEl>
                                              <p:pRg st="2" end="2"/>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123">
                                            <p:txEl>
                                              <p:pRg st="3" end="3"/>
                                            </p:txEl>
                                          </p:spTgt>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82"/>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81"/>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86"/>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85"/>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91"/>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90"/>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99"/>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98"/>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101"/>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100"/>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117"/>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116"/>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125"/>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122"/>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0"/>
                                          </p:stCondLst>
                                        </p:cTn>
                                        <p:tgtEl>
                                          <p:spTgt spid="140"/>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138"/>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nodeType="clickEffect">
                                  <p:stCondLst>
                                    <p:cond delay="0"/>
                                  </p:stCondLst>
                                  <p:childTnLst>
                                    <p:set>
                                      <p:cBhvr>
                                        <p:cTn id="133" dur="1" fill="hold">
                                          <p:stCondLst>
                                            <p:cond delay="0"/>
                                          </p:stCondLst>
                                        </p:cTn>
                                        <p:tgtEl>
                                          <p:spTgt spid="71"/>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70"/>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nodeType="clickEffect">
                                  <p:stCondLst>
                                    <p:cond delay="0"/>
                                  </p:stCondLst>
                                  <p:childTnLst>
                                    <p:set>
                                      <p:cBhvr>
                                        <p:cTn id="139" dur="1" fill="hold">
                                          <p:stCondLst>
                                            <p:cond delay="0"/>
                                          </p:stCondLst>
                                        </p:cTn>
                                        <p:tgtEl>
                                          <p:spTgt spid="78"/>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77"/>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nodeType="clickEffect">
                                  <p:stCondLst>
                                    <p:cond delay="0"/>
                                  </p:stCondLst>
                                  <p:childTnLst>
                                    <p:set>
                                      <p:cBhvr>
                                        <p:cTn id="145" dur="1" fill="hold">
                                          <p:stCondLst>
                                            <p:cond delay="0"/>
                                          </p:stCondLst>
                                        </p:cTn>
                                        <p:tgtEl>
                                          <p:spTgt spid="139"/>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137"/>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nodeType="clickEffect">
                                  <p:stCondLst>
                                    <p:cond delay="0"/>
                                  </p:stCondLst>
                                  <p:childTnLst>
                                    <p:set>
                                      <p:cBhvr>
                                        <p:cTn id="151" dur="1" fill="hold">
                                          <p:stCondLst>
                                            <p:cond delay="0"/>
                                          </p:stCondLst>
                                        </p:cTn>
                                        <p:tgtEl>
                                          <p:spTgt spid="145"/>
                                        </p:tgtEl>
                                        <p:attrNameLst>
                                          <p:attrName>style.visibility</p:attrName>
                                        </p:attrNameLst>
                                      </p:cBhvr>
                                      <p:to>
                                        <p:strVal val="visible"/>
                                      </p:to>
                                    </p:set>
                                  </p:childTnLst>
                                </p:cTn>
                              </p:par>
                              <p:par>
                                <p:cTn id="152" presetID="1" presetClass="entr" presetSubtype="0" fill="hold" grpId="0" nodeType="withEffect">
                                  <p:stCondLst>
                                    <p:cond delay="0"/>
                                  </p:stCondLst>
                                  <p:childTnLst>
                                    <p:set>
                                      <p:cBhvr>
                                        <p:cTn id="153" dur="1" fill="hold">
                                          <p:stCondLst>
                                            <p:cond delay="0"/>
                                          </p:stCondLst>
                                        </p:cTn>
                                        <p:tgtEl>
                                          <p:spTgt spid="144"/>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nodeType="clickEffect">
                                  <p:stCondLst>
                                    <p:cond delay="0"/>
                                  </p:stCondLst>
                                  <p:childTnLst>
                                    <p:set>
                                      <p:cBhvr>
                                        <p:cTn id="157" dur="1" fill="hold">
                                          <p:stCondLst>
                                            <p:cond delay="0"/>
                                          </p:stCondLst>
                                        </p:cTn>
                                        <p:tgtEl>
                                          <p:spTgt spid="147"/>
                                        </p:tgtEl>
                                        <p:attrNameLst>
                                          <p:attrName>style.visibility</p:attrName>
                                        </p:attrNameLst>
                                      </p:cBhvr>
                                      <p:to>
                                        <p:strVal val="visible"/>
                                      </p:to>
                                    </p:set>
                                  </p:childTnLst>
                                </p:cTn>
                              </p:par>
                              <p:par>
                                <p:cTn id="158" presetID="1" presetClass="entr" presetSubtype="0" fill="hold" grpId="0" nodeType="withEffect">
                                  <p:stCondLst>
                                    <p:cond delay="0"/>
                                  </p:stCondLst>
                                  <p:childTnLst>
                                    <p:set>
                                      <p:cBhvr>
                                        <p:cTn id="159" dur="1" fill="hold">
                                          <p:stCondLst>
                                            <p:cond delay="0"/>
                                          </p:stCondLst>
                                        </p:cTn>
                                        <p:tgtEl>
                                          <p:spTgt spid="146"/>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nodeType="clickEffect">
                                  <p:stCondLst>
                                    <p:cond delay="0"/>
                                  </p:stCondLst>
                                  <p:childTnLst>
                                    <p:set>
                                      <p:cBhvr>
                                        <p:cTn id="163" dur="1" fill="hold">
                                          <p:stCondLst>
                                            <p:cond delay="0"/>
                                          </p:stCondLst>
                                        </p:cTn>
                                        <p:tgtEl>
                                          <p:spTgt spid="22"/>
                                        </p:tgtEl>
                                        <p:attrNameLst>
                                          <p:attrName>style.visibility</p:attrName>
                                        </p:attrNameLst>
                                      </p:cBhvr>
                                      <p:to>
                                        <p:strVal val="visible"/>
                                      </p:to>
                                    </p:set>
                                  </p:childTnLst>
                                </p:cTn>
                              </p:par>
                            </p:childTnLst>
                          </p:cTn>
                        </p:par>
                        <p:par>
                          <p:cTn id="164" fill="hold">
                            <p:stCondLst>
                              <p:cond delay="0"/>
                            </p:stCondLst>
                            <p:childTnLst>
                              <p:par>
                                <p:cTn id="165" presetID="1" presetClass="entr" presetSubtype="0" fill="hold" grpId="0" nodeType="afterEffect">
                                  <p:stCondLst>
                                    <p:cond delay="0"/>
                                  </p:stCondLst>
                                  <p:childTnLst>
                                    <p:set>
                                      <p:cBhvr>
                                        <p:cTn id="166" dur="1" fill="hold">
                                          <p:stCondLst>
                                            <p:cond delay="0"/>
                                          </p:stCondLst>
                                        </p:cTn>
                                        <p:tgtEl>
                                          <p:spTgt spid="21"/>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29"/>
                                        </p:tgtEl>
                                        <p:attrNameLst>
                                          <p:attrName>style.visibility</p:attrName>
                                        </p:attrNameLst>
                                      </p:cBhvr>
                                      <p:to>
                                        <p:strVal val="visible"/>
                                      </p:to>
                                    </p:set>
                                  </p:childTnLst>
                                </p:cTn>
                              </p:par>
                            </p:childTnLst>
                          </p:cTn>
                        </p:par>
                        <p:par>
                          <p:cTn id="171" fill="hold">
                            <p:stCondLst>
                              <p:cond delay="0"/>
                            </p:stCondLst>
                            <p:childTnLst>
                              <p:par>
                                <p:cTn id="172" presetID="1" presetClass="entr" presetSubtype="0" fill="hold" grpId="0" nodeType="afterEffect">
                                  <p:stCondLst>
                                    <p:cond delay="0"/>
                                  </p:stCondLst>
                                  <p:childTnLst>
                                    <p:set>
                                      <p:cBhvr>
                                        <p:cTn id="173"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23" grpId="0"/>
      <p:bldP spid="26" grpId="0"/>
      <p:bldP spid="52" grpId="0"/>
      <p:bldP spid="54" grpId="0"/>
      <p:bldP spid="81" grpId="0"/>
      <p:bldP spid="83" grpId="0"/>
      <p:bldP spid="85" grpId="0"/>
      <p:bldP spid="90" grpId="0"/>
      <p:bldP spid="96" grpId="0"/>
      <p:bldP spid="98" grpId="0"/>
      <p:bldP spid="100" grpId="0"/>
      <p:bldP spid="137" grpId="0"/>
      <p:bldP spid="138" grpId="0"/>
      <p:bldP spid="144" grpId="0"/>
      <p:bldP spid="146" grpId="0"/>
      <p:bldP spid="70" grpId="0"/>
      <p:bldP spid="77" grpId="0"/>
      <p:bldP spid="116" grpId="0"/>
      <p:bldP spid="122" grpId="0"/>
      <p:bldP spid="21" grpId="0"/>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9756"/>
            <a:ext cx="8229600" cy="504056"/>
          </a:xfrm>
        </p:spPr>
        <p:txBody>
          <a:bodyPr>
            <a:normAutofit/>
          </a:bodyPr>
          <a:lstStyle/>
          <a:p>
            <a:r>
              <a:rPr lang="en-US" sz="2000" b="1" dirty="0"/>
              <a:t>BIOLOGICAL EVOLUTION</a:t>
            </a:r>
            <a:endParaRPr lang="en-US" sz="2000" dirty="0"/>
          </a:p>
        </p:txBody>
      </p:sp>
      <p:sp>
        <p:nvSpPr>
          <p:cNvPr id="3" name="Content Placeholder 2"/>
          <p:cNvSpPr>
            <a:spLocks noGrp="1"/>
          </p:cNvSpPr>
          <p:nvPr>
            <p:ph idx="1"/>
          </p:nvPr>
        </p:nvSpPr>
        <p:spPr>
          <a:xfrm>
            <a:off x="179512" y="913284"/>
            <a:ext cx="8820472" cy="4461960"/>
          </a:xfrm>
        </p:spPr>
        <p:txBody>
          <a:bodyPr>
            <a:noAutofit/>
          </a:bodyPr>
          <a:lstStyle/>
          <a:p>
            <a:pPr algn="just"/>
            <a:r>
              <a:rPr lang="en-US" sz="1800" dirty="0"/>
              <a:t>It is possible that the work of </a:t>
            </a:r>
            <a:r>
              <a:rPr lang="en-US" sz="1800" b="1" dirty="0">
                <a:solidFill>
                  <a:srgbClr val="FFFF00"/>
                </a:solidFill>
              </a:rPr>
              <a:t>Thomas Malthus on populations influenced Darwin. </a:t>
            </a:r>
          </a:p>
          <a:p>
            <a:pPr algn="just"/>
            <a:r>
              <a:rPr lang="en-US" sz="1800" dirty="0"/>
              <a:t>In 1798, </a:t>
            </a:r>
            <a:r>
              <a:rPr lang="en-US" sz="1800" b="1" dirty="0">
                <a:solidFill>
                  <a:srgbClr val="FFFF00"/>
                </a:solidFill>
              </a:rPr>
              <a:t>Thomas Malthus</a:t>
            </a:r>
            <a:r>
              <a:rPr lang="en-US" sz="1800" dirty="0">
                <a:solidFill>
                  <a:srgbClr val="FFFF00"/>
                </a:solidFill>
              </a:rPr>
              <a:t> </a:t>
            </a:r>
            <a:r>
              <a:rPr lang="en-US" sz="1800" dirty="0"/>
              <a:t>(1766 to 1834) published the </a:t>
            </a:r>
            <a:r>
              <a:rPr lang="en-US" sz="1800" b="1" dirty="0">
                <a:solidFill>
                  <a:srgbClr val="FFFF00"/>
                </a:solidFill>
              </a:rPr>
              <a:t>Principle of Population </a:t>
            </a:r>
            <a:r>
              <a:rPr lang="en-US" sz="1800" dirty="0"/>
              <a:t>where he made the observations that the human race would be likely to overproduce if the population size was not kept under control.</a:t>
            </a:r>
          </a:p>
          <a:p>
            <a:pPr algn="just"/>
            <a:r>
              <a:rPr lang="en-US" sz="1800" dirty="0"/>
              <a:t>Natural selection is </a:t>
            </a:r>
            <a:r>
              <a:rPr lang="en-US" sz="1800" b="1" dirty="0">
                <a:solidFill>
                  <a:srgbClr val="FFFF00"/>
                </a:solidFill>
              </a:rPr>
              <a:t>based on certain observations which are factual</a:t>
            </a:r>
            <a:r>
              <a:rPr lang="en-US" sz="1800" dirty="0"/>
              <a:t>. For example, </a:t>
            </a:r>
          </a:p>
          <a:p>
            <a:pPr lvl="1" algn="just">
              <a:buFont typeface="Wingdings" pitchFamily="2" charset="2"/>
              <a:buChar char="ü"/>
            </a:pPr>
            <a:r>
              <a:rPr lang="en-US" sz="1600" dirty="0"/>
              <a:t>natural resources are limited, populations are stable in size except for seasonal fluctuation, </a:t>
            </a:r>
          </a:p>
          <a:p>
            <a:pPr lvl="1" algn="just">
              <a:buFont typeface="Wingdings" pitchFamily="2" charset="2"/>
              <a:buChar char="ü"/>
            </a:pPr>
            <a:r>
              <a:rPr lang="en-US" sz="1600" dirty="0"/>
              <a:t>members of a population vary in characteristics (in fact no two individuals are alike) even though they look superficially similar, </a:t>
            </a:r>
          </a:p>
          <a:p>
            <a:pPr lvl="1" algn="just">
              <a:buFont typeface="Wingdings" pitchFamily="2" charset="2"/>
              <a:buChar char="ü"/>
            </a:pPr>
            <a:r>
              <a:rPr lang="en-US" sz="1600" dirty="0"/>
              <a:t>most of variations are inherited etc. </a:t>
            </a:r>
          </a:p>
          <a:p>
            <a:pPr algn="just"/>
            <a:r>
              <a:rPr lang="en-US" sz="1800" dirty="0"/>
              <a:t>The novelty and brilliant insight of Darwin was: </a:t>
            </a:r>
          </a:p>
          <a:p>
            <a:pPr algn="just">
              <a:buFont typeface="Wingdings" pitchFamily="2" charset="2"/>
              <a:buChar char="ü"/>
            </a:pPr>
            <a:r>
              <a:rPr lang="en-US" sz="1800" b="1" dirty="0"/>
              <a:t>he asserted that inheritable variations which make resource </a:t>
            </a:r>
            <a:r>
              <a:rPr lang="en-US" sz="1800" b="1" dirty="0" err="1"/>
              <a:t>utilisation</a:t>
            </a:r>
            <a:r>
              <a:rPr lang="en-US" sz="1800" b="1" dirty="0"/>
              <a:t> better will enable only those to reproduce and leave more progeny. </a:t>
            </a:r>
          </a:p>
          <a:p>
            <a:pPr algn="just"/>
            <a:r>
              <a:rPr lang="en-US" sz="1800" dirty="0"/>
              <a:t>Hence for a period of time, over many generations, survivors will leave more progeny and there would be a change in population characteristic and hence new forms appear to arise.</a:t>
            </a:r>
          </a:p>
        </p:txBody>
      </p:sp>
    </p:spTree>
    <p:extLst>
      <p:ext uri="{BB962C8B-B14F-4D97-AF65-F5344CB8AC3E}">
        <p14:creationId xmlns:p14="http://schemas.microsoft.com/office/powerpoint/2010/main" val="3912858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236"/>
            <a:ext cx="8229600" cy="551216"/>
          </a:xfrm>
        </p:spPr>
        <p:txBody>
          <a:bodyPr>
            <a:normAutofit/>
          </a:bodyPr>
          <a:lstStyle/>
          <a:p>
            <a:r>
              <a:rPr lang="en-US" sz="2000" b="1" dirty="0"/>
              <a:t>Mechanism Of Evolution</a:t>
            </a:r>
            <a:endParaRPr lang="en-US" sz="2000" dirty="0"/>
          </a:p>
        </p:txBody>
      </p:sp>
      <p:sp>
        <p:nvSpPr>
          <p:cNvPr id="3" name="Content Placeholder 2"/>
          <p:cNvSpPr>
            <a:spLocks noGrp="1"/>
          </p:cNvSpPr>
          <p:nvPr>
            <p:ph idx="1"/>
          </p:nvPr>
        </p:nvSpPr>
        <p:spPr>
          <a:xfrm>
            <a:off x="251520" y="913284"/>
            <a:ext cx="8712968" cy="4515966"/>
          </a:xfrm>
        </p:spPr>
        <p:txBody>
          <a:bodyPr>
            <a:noAutofit/>
          </a:bodyPr>
          <a:lstStyle/>
          <a:p>
            <a:pPr algn="just"/>
            <a:r>
              <a:rPr lang="en-US" sz="1800" dirty="0"/>
              <a:t>What is the origin of variation among living forms and how does speciation occur? </a:t>
            </a:r>
          </a:p>
          <a:p>
            <a:pPr algn="just"/>
            <a:r>
              <a:rPr lang="en-US" sz="1800" dirty="0"/>
              <a:t>Even though </a:t>
            </a:r>
            <a:r>
              <a:rPr lang="en-US" sz="1800" b="1" dirty="0"/>
              <a:t>Mendel </a:t>
            </a:r>
            <a:r>
              <a:rPr lang="en-US" sz="1800" dirty="0"/>
              <a:t>had talked of </a:t>
            </a:r>
            <a:r>
              <a:rPr lang="en-US" sz="1800" b="1" dirty="0"/>
              <a:t>inheritable 'factors' influencing phenotype,</a:t>
            </a:r>
            <a:r>
              <a:rPr lang="en-US" sz="1800" dirty="0"/>
              <a:t> </a:t>
            </a:r>
            <a:r>
              <a:rPr lang="en-US" sz="1800" b="1" dirty="0">
                <a:solidFill>
                  <a:srgbClr val="FFFF00"/>
                </a:solidFill>
              </a:rPr>
              <a:t>Darwin either ignored these observations or kept silence. </a:t>
            </a:r>
          </a:p>
          <a:p>
            <a:pPr algn="just"/>
            <a:r>
              <a:rPr lang="en-US" sz="1800" b="1" dirty="0"/>
              <a:t>Hugo de Vries </a:t>
            </a:r>
            <a:r>
              <a:rPr lang="en-US" sz="1800" dirty="0"/>
              <a:t>based on his work on </a:t>
            </a:r>
            <a:r>
              <a:rPr lang="en-US" sz="1800" b="1" dirty="0"/>
              <a:t>evening primrose </a:t>
            </a:r>
            <a:r>
              <a:rPr lang="en-US" sz="1800" dirty="0"/>
              <a:t>brought forth the </a:t>
            </a:r>
            <a:r>
              <a:rPr lang="en-US" sz="1800" b="1" dirty="0"/>
              <a:t>idea of mutations </a:t>
            </a:r>
            <a:r>
              <a:rPr lang="en-US" sz="1800" dirty="0"/>
              <a:t>– </a:t>
            </a:r>
            <a:r>
              <a:rPr lang="en-US" sz="1800" b="1" i="1" dirty="0"/>
              <a:t>large difference arising suddenly in a population</a:t>
            </a:r>
            <a:r>
              <a:rPr lang="en-US" sz="1800" dirty="0"/>
              <a:t>. </a:t>
            </a:r>
          </a:p>
          <a:p>
            <a:pPr algn="just"/>
            <a:r>
              <a:rPr lang="en-US" sz="1800" dirty="0"/>
              <a:t>Hugo </a:t>
            </a:r>
            <a:r>
              <a:rPr lang="en-US" sz="1800" dirty="0" err="1"/>
              <a:t>deVries</a:t>
            </a:r>
            <a:r>
              <a:rPr lang="en-US" sz="1800" dirty="0"/>
              <a:t> believed mutation caused speciation and hence called it </a:t>
            </a:r>
            <a:r>
              <a:rPr lang="en-US" sz="1800" b="1" dirty="0" err="1">
                <a:solidFill>
                  <a:srgbClr val="FFFF00"/>
                </a:solidFill>
              </a:rPr>
              <a:t>saltation</a:t>
            </a:r>
            <a:r>
              <a:rPr lang="en-US" sz="1800" b="1" dirty="0"/>
              <a:t> (single step large mutation</a:t>
            </a:r>
            <a:r>
              <a:rPr lang="en-US" sz="1800" dirty="0"/>
              <a:t>). </a:t>
            </a:r>
          </a:p>
          <a:p>
            <a:pPr algn="just"/>
            <a:r>
              <a:rPr lang="en-US" sz="1800" dirty="0"/>
              <a:t>Studies in population genetics, later, brought out some clarity.</a:t>
            </a:r>
          </a:p>
          <a:p>
            <a:pPr algn="just"/>
            <a:endParaRPr lang="en-US" sz="1800" dirty="0"/>
          </a:p>
        </p:txBody>
      </p:sp>
    </p:spTree>
    <p:extLst>
      <p:ext uri="{BB962C8B-B14F-4D97-AF65-F5344CB8AC3E}">
        <p14:creationId xmlns:p14="http://schemas.microsoft.com/office/powerpoint/2010/main" val="365513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6"/>
            <a:ext cx="8229600" cy="468394"/>
          </a:xfrm>
        </p:spPr>
        <p:txBody>
          <a:bodyPr>
            <a:normAutofit/>
          </a:bodyPr>
          <a:lstStyle/>
          <a:p>
            <a:r>
              <a:rPr lang="en-US" sz="2000" b="1" dirty="0"/>
              <a:t>Hugo de Vries v/s Darwinian theory</a:t>
            </a:r>
          </a:p>
        </p:txBody>
      </p:sp>
      <p:graphicFrame>
        <p:nvGraphicFramePr>
          <p:cNvPr id="4" name="Table 3"/>
          <p:cNvGraphicFramePr>
            <a:graphicFrameLocks noGrp="1"/>
          </p:cNvGraphicFramePr>
          <p:nvPr>
            <p:extLst>
              <p:ext uri="{D42A27DB-BD31-4B8C-83A1-F6EECF244321}">
                <p14:modId xmlns:p14="http://schemas.microsoft.com/office/powerpoint/2010/main" val="3763238228"/>
              </p:ext>
            </p:extLst>
          </p:nvPr>
        </p:nvGraphicFramePr>
        <p:xfrm>
          <a:off x="179512" y="841276"/>
          <a:ext cx="8784976" cy="2016224"/>
        </p:xfrm>
        <a:graphic>
          <a:graphicData uri="http://schemas.openxmlformats.org/drawingml/2006/table">
            <a:tbl>
              <a:tblPr firstRow="1" bandRow="1">
                <a:tableStyleId>{5940675A-B579-460E-94D1-54222C63F5DA}</a:tableStyleId>
              </a:tblPr>
              <a:tblGrid>
                <a:gridCol w="4752528">
                  <a:extLst>
                    <a:ext uri="{9D8B030D-6E8A-4147-A177-3AD203B41FA5}">
                      <a16:colId xmlns:a16="http://schemas.microsoft.com/office/drawing/2014/main" val="20000"/>
                    </a:ext>
                  </a:extLst>
                </a:gridCol>
                <a:gridCol w="4032448">
                  <a:extLst>
                    <a:ext uri="{9D8B030D-6E8A-4147-A177-3AD203B41FA5}">
                      <a16:colId xmlns:a16="http://schemas.microsoft.com/office/drawing/2014/main" val="20001"/>
                    </a:ext>
                  </a:extLst>
                </a:gridCol>
              </a:tblGrid>
              <a:tr h="360040">
                <a:tc>
                  <a:txBody>
                    <a:bodyPr/>
                    <a:lstStyle/>
                    <a:p>
                      <a:pPr algn="ctr"/>
                      <a:r>
                        <a:rPr lang="en-US" sz="1800" b="1" dirty="0" err="1"/>
                        <a:t>Accoring</a:t>
                      </a:r>
                      <a:r>
                        <a:rPr lang="en-US" sz="1800" b="1" dirty="0"/>
                        <a:t> to Hugo </a:t>
                      </a:r>
                      <a:r>
                        <a:rPr lang="en-US" sz="1800" b="1" dirty="0" err="1"/>
                        <a:t>deVries</a:t>
                      </a:r>
                      <a:endParaRPr lang="en-US" sz="1800" b="1" dirty="0"/>
                    </a:p>
                  </a:txBody>
                  <a:tcPr marT="34290" marB="34290"/>
                </a:tc>
                <a:tc>
                  <a:txBody>
                    <a:bodyPr/>
                    <a:lstStyle/>
                    <a:p>
                      <a:pPr algn="ctr"/>
                      <a:r>
                        <a:rPr lang="en-US" sz="1800" b="1" dirty="0"/>
                        <a:t>Darwinian theory</a:t>
                      </a:r>
                    </a:p>
                  </a:txBody>
                  <a:tcPr marT="34290" marB="34290"/>
                </a:tc>
                <a:extLst>
                  <a:ext uri="{0D108BD9-81ED-4DB2-BD59-A6C34878D82A}">
                    <a16:rowId xmlns:a16="http://schemas.microsoft.com/office/drawing/2014/main" val="10000"/>
                  </a:ext>
                </a:extLst>
              </a:tr>
              <a:tr h="648072">
                <a:tc>
                  <a:txBody>
                    <a:bodyPr/>
                    <a:lstStyle/>
                    <a:p>
                      <a:pPr algn="just"/>
                      <a:r>
                        <a:rPr lang="en-US" sz="1800" b="0" dirty="0"/>
                        <a:t>Mutation caused evolution </a:t>
                      </a:r>
                    </a:p>
                  </a:txBody>
                  <a:tcPr marT="34290" marB="34290"/>
                </a:tc>
                <a:tc>
                  <a:txBody>
                    <a:bodyPr/>
                    <a:lstStyle/>
                    <a:p>
                      <a:pPr algn="just"/>
                      <a:r>
                        <a:rPr lang="en-US" sz="1800" b="0" dirty="0"/>
                        <a:t>Minor inheritable</a:t>
                      </a:r>
                      <a:r>
                        <a:rPr lang="en-US" sz="1800" b="0" baseline="0" dirty="0"/>
                        <a:t> </a:t>
                      </a:r>
                      <a:r>
                        <a:rPr lang="en-US" sz="1800" b="0" dirty="0"/>
                        <a:t>variations caused evolution</a:t>
                      </a:r>
                    </a:p>
                  </a:txBody>
                  <a:tcPr marT="34290" marB="34290"/>
                </a:tc>
                <a:extLst>
                  <a:ext uri="{0D108BD9-81ED-4DB2-BD59-A6C34878D82A}">
                    <a16:rowId xmlns:a16="http://schemas.microsoft.com/office/drawing/2014/main" val="10001"/>
                  </a:ext>
                </a:extLst>
              </a:tr>
              <a:tr h="360040">
                <a:tc>
                  <a:txBody>
                    <a:bodyPr/>
                    <a:lstStyle/>
                    <a:p>
                      <a:pPr algn="just"/>
                      <a:r>
                        <a:rPr lang="en-US" sz="1800" b="0" dirty="0"/>
                        <a:t>Mutations are random and directionless </a:t>
                      </a:r>
                    </a:p>
                  </a:txBody>
                  <a:tcPr marT="34290" marB="34290"/>
                </a:tc>
                <a:tc>
                  <a:txBody>
                    <a:bodyPr/>
                    <a:lstStyle/>
                    <a:p>
                      <a:pPr algn="just"/>
                      <a:r>
                        <a:rPr lang="en-US" sz="1800" b="0" dirty="0"/>
                        <a:t>Variations are small and directional</a:t>
                      </a:r>
                    </a:p>
                  </a:txBody>
                  <a:tcPr marT="34290" marB="34290"/>
                </a:tc>
                <a:extLst>
                  <a:ext uri="{0D108BD9-81ED-4DB2-BD59-A6C34878D82A}">
                    <a16:rowId xmlns:a16="http://schemas.microsoft.com/office/drawing/2014/main" val="10002"/>
                  </a:ext>
                </a:extLst>
              </a:tr>
              <a:tr h="648072">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dirty="0"/>
                        <a:t>large difference arising suddenly in a population. </a:t>
                      </a:r>
                    </a:p>
                  </a:txBody>
                  <a:tcPr marT="34290" marB="34290"/>
                </a:tc>
                <a:tc>
                  <a:txBody>
                    <a:bodyPr/>
                    <a:lstStyle/>
                    <a:p>
                      <a:pPr algn="just"/>
                      <a:r>
                        <a:rPr lang="en-US" sz="1800" b="0" dirty="0"/>
                        <a:t>Evolution is gradual </a:t>
                      </a:r>
                    </a:p>
                  </a:txBody>
                  <a:tcPr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66919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188"/>
            <a:ext cx="8229600" cy="480405"/>
          </a:xfrm>
        </p:spPr>
        <p:txBody>
          <a:bodyPr>
            <a:normAutofit/>
          </a:bodyPr>
          <a:lstStyle/>
          <a:p>
            <a:r>
              <a:rPr lang="en-US" sz="2000" b="1" dirty="0"/>
              <a:t>A Brief Account Of Evolution</a:t>
            </a:r>
            <a:endParaRPr lang="en-US" sz="2000" dirty="0"/>
          </a:p>
        </p:txBody>
      </p:sp>
      <p:grpSp>
        <p:nvGrpSpPr>
          <p:cNvPr id="9" name="Group 8"/>
          <p:cNvGrpSpPr/>
          <p:nvPr/>
        </p:nvGrpSpPr>
        <p:grpSpPr>
          <a:xfrm>
            <a:off x="687760" y="2254139"/>
            <a:ext cx="1944216" cy="1225298"/>
            <a:chOff x="471736" y="1484784"/>
            <a:chExt cx="1944216" cy="1633731"/>
          </a:xfrm>
          <a:solidFill>
            <a:schemeClr val="bg2">
              <a:lumMod val="60000"/>
              <a:lumOff val="40000"/>
            </a:schemeClr>
          </a:solidFill>
        </p:grpSpPr>
        <p:cxnSp>
          <p:nvCxnSpPr>
            <p:cNvPr id="7" name="Straight Connector 6"/>
            <p:cNvCxnSpPr/>
            <p:nvPr/>
          </p:nvCxnSpPr>
          <p:spPr>
            <a:xfrm>
              <a:off x="2411760" y="1484784"/>
              <a:ext cx="0" cy="936104"/>
            </a:xfrm>
            <a:prstGeom prst="line">
              <a:avLst/>
            </a:prstGeom>
            <a:grpFill/>
            <a:ln/>
          </p:spPr>
          <p:style>
            <a:lnRef idx="2">
              <a:schemeClr val="accent1"/>
            </a:lnRef>
            <a:fillRef idx="1">
              <a:schemeClr val="lt1"/>
            </a:fillRef>
            <a:effectRef idx="0">
              <a:schemeClr val="accent1"/>
            </a:effectRef>
            <a:fontRef idx="minor">
              <a:schemeClr val="dk1"/>
            </a:fontRef>
          </p:style>
        </p:cxnSp>
        <p:sp>
          <p:nvSpPr>
            <p:cNvPr id="8" name="Rectangle 7"/>
            <p:cNvSpPr/>
            <p:nvPr/>
          </p:nvSpPr>
          <p:spPr>
            <a:xfrm>
              <a:off x="471736" y="2420888"/>
              <a:ext cx="1944216" cy="697627"/>
            </a:xfrm>
            <a:prstGeom prst="rect">
              <a:avLst/>
            </a:prstGeom>
            <a:grpFill/>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First cellular forms of life appeared </a:t>
              </a:r>
            </a:p>
          </p:txBody>
        </p:sp>
      </p:grpSp>
      <p:grpSp>
        <p:nvGrpSpPr>
          <p:cNvPr id="10" name="Group 9"/>
          <p:cNvGrpSpPr/>
          <p:nvPr/>
        </p:nvGrpSpPr>
        <p:grpSpPr>
          <a:xfrm flipV="1">
            <a:off x="35496" y="1150479"/>
            <a:ext cx="3419872" cy="887637"/>
            <a:chOff x="-1003096" y="1484784"/>
            <a:chExt cx="3419872" cy="1183516"/>
          </a:xfrm>
          <a:solidFill>
            <a:schemeClr val="bg2">
              <a:lumMod val="60000"/>
              <a:lumOff val="40000"/>
            </a:schemeClr>
          </a:solidFill>
        </p:grpSpPr>
        <p:cxnSp>
          <p:nvCxnSpPr>
            <p:cNvPr id="11" name="Straight Connector 10"/>
            <p:cNvCxnSpPr/>
            <p:nvPr/>
          </p:nvCxnSpPr>
          <p:spPr>
            <a:xfrm>
              <a:off x="2411760" y="1484784"/>
              <a:ext cx="0" cy="936104"/>
            </a:xfrm>
            <a:prstGeom prst="line">
              <a:avLst/>
            </a:prstGeom>
            <a:grpFill/>
            <a:ln/>
          </p:spPr>
          <p:style>
            <a:lnRef idx="2">
              <a:schemeClr val="accent1"/>
            </a:lnRef>
            <a:fillRef idx="1">
              <a:schemeClr val="lt1"/>
            </a:fillRef>
            <a:effectRef idx="0">
              <a:schemeClr val="accent1"/>
            </a:effectRef>
            <a:fontRef idx="minor">
              <a:schemeClr val="dk1"/>
            </a:fontRef>
          </p:style>
        </p:cxnSp>
        <p:sp>
          <p:nvSpPr>
            <p:cNvPr id="12" name="Rectangle 11"/>
            <p:cNvSpPr/>
            <p:nvPr/>
          </p:nvSpPr>
          <p:spPr>
            <a:xfrm flipV="1">
              <a:off x="-1003096" y="2257931"/>
              <a:ext cx="3419872" cy="410369"/>
            </a:xfrm>
            <a:prstGeom prst="rect">
              <a:avLst/>
            </a:prstGeom>
            <a:grpFill/>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Formation of active invertebrates </a:t>
              </a:r>
            </a:p>
          </p:txBody>
        </p:sp>
      </p:grpSp>
      <p:grpSp>
        <p:nvGrpSpPr>
          <p:cNvPr id="14" name="Group 13"/>
          <p:cNvGrpSpPr/>
          <p:nvPr/>
        </p:nvGrpSpPr>
        <p:grpSpPr>
          <a:xfrm>
            <a:off x="1619672" y="2200133"/>
            <a:ext cx="5454190" cy="1912775"/>
            <a:chOff x="-283016" y="836712"/>
            <a:chExt cx="5454190" cy="2550366"/>
          </a:xfrm>
          <a:solidFill>
            <a:schemeClr val="bg2">
              <a:lumMod val="60000"/>
              <a:lumOff val="40000"/>
            </a:schemeClr>
          </a:solidFill>
        </p:grpSpPr>
        <p:cxnSp>
          <p:nvCxnSpPr>
            <p:cNvPr id="15" name="Straight Connector 14"/>
            <p:cNvCxnSpPr/>
            <p:nvPr/>
          </p:nvCxnSpPr>
          <p:spPr>
            <a:xfrm>
              <a:off x="2411760" y="836712"/>
              <a:ext cx="0" cy="1920240"/>
            </a:xfrm>
            <a:prstGeom prst="line">
              <a:avLst/>
            </a:prstGeom>
            <a:grpFill/>
            <a:ln/>
          </p:spPr>
          <p:style>
            <a:lnRef idx="2">
              <a:schemeClr val="accent1"/>
            </a:lnRef>
            <a:fillRef idx="1">
              <a:schemeClr val="lt1"/>
            </a:fillRef>
            <a:effectRef idx="0">
              <a:schemeClr val="accent1"/>
            </a:effectRef>
            <a:fontRef idx="minor">
              <a:schemeClr val="dk1"/>
            </a:fontRef>
          </p:style>
        </p:cxnSp>
        <p:sp>
          <p:nvSpPr>
            <p:cNvPr id="16" name="Rectangle 15"/>
            <p:cNvSpPr/>
            <p:nvPr/>
          </p:nvSpPr>
          <p:spPr>
            <a:xfrm>
              <a:off x="-283016" y="2689452"/>
              <a:ext cx="5454190" cy="697626"/>
            </a:xfrm>
            <a:prstGeom prst="rect">
              <a:avLst/>
            </a:prstGeom>
            <a:grpFill/>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Jawless fish probably evolved.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Fish with stout and strong fins could move on land and go back to water. </a:t>
              </a:r>
            </a:p>
          </p:txBody>
        </p:sp>
      </p:grpSp>
      <p:grpSp>
        <p:nvGrpSpPr>
          <p:cNvPr id="17" name="Group 16"/>
          <p:cNvGrpSpPr/>
          <p:nvPr/>
        </p:nvGrpSpPr>
        <p:grpSpPr>
          <a:xfrm flipV="1">
            <a:off x="1403648" y="530408"/>
            <a:ext cx="3744416" cy="1453701"/>
            <a:chOff x="-1312400" y="866408"/>
            <a:chExt cx="3744416" cy="1938268"/>
          </a:xfrm>
          <a:solidFill>
            <a:schemeClr val="bg2">
              <a:lumMod val="60000"/>
              <a:lumOff val="40000"/>
            </a:schemeClr>
          </a:solidFill>
        </p:grpSpPr>
        <p:cxnSp>
          <p:nvCxnSpPr>
            <p:cNvPr id="18" name="Straight Connector 17"/>
            <p:cNvCxnSpPr/>
            <p:nvPr/>
          </p:nvCxnSpPr>
          <p:spPr>
            <a:xfrm>
              <a:off x="2411760" y="866408"/>
              <a:ext cx="0" cy="1554480"/>
            </a:xfrm>
            <a:prstGeom prst="line">
              <a:avLst/>
            </a:prstGeom>
            <a:grpFill/>
            <a:ln/>
          </p:spPr>
          <p:style>
            <a:lnRef idx="2">
              <a:schemeClr val="accent1"/>
            </a:lnRef>
            <a:fillRef idx="1">
              <a:schemeClr val="lt1"/>
            </a:fillRef>
            <a:effectRef idx="0">
              <a:schemeClr val="accent1"/>
            </a:effectRef>
            <a:fontRef idx="minor">
              <a:schemeClr val="dk1"/>
            </a:fontRef>
          </p:style>
        </p:cxnSp>
        <p:sp>
          <p:nvSpPr>
            <p:cNvPr id="19" name="Rectangle 18"/>
            <p:cNvSpPr/>
            <p:nvPr/>
          </p:nvSpPr>
          <p:spPr>
            <a:xfrm flipV="1">
              <a:off x="-1312400" y="2394307"/>
              <a:ext cx="3744416" cy="410369"/>
            </a:xfrm>
            <a:prstGeom prst="rect">
              <a:avLst/>
            </a:prstGeom>
            <a:grpFill/>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Sea weeds and few plants existed</a:t>
              </a:r>
            </a:p>
          </p:txBody>
        </p:sp>
      </p:grpSp>
      <p:grpSp>
        <p:nvGrpSpPr>
          <p:cNvPr id="21" name="Group 20"/>
          <p:cNvGrpSpPr/>
          <p:nvPr/>
        </p:nvGrpSpPr>
        <p:grpSpPr>
          <a:xfrm>
            <a:off x="4427984" y="2254140"/>
            <a:ext cx="4572000" cy="1026694"/>
            <a:chOff x="1204704" y="1484784"/>
            <a:chExt cx="4572000" cy="1368925"/>
          </a:xfrm>
          <a:solidFill>
            <a:schemeClr val="bg2">
              <a:lumMod val="60000"/>
              <a:lumOff val="40000"/>
            </a:schemeClr>
          </a:solidFill>
        </p:grpSpPr>
        <p:cxnSp>
          <p:nvCxnSpPr>
            <p:cNvPr id="22" name="Straight Connector 21"/>
            <p:cNvCxnSpPr/>
            <p:nvPr/>
          </p:nvCxnSpPr>
          <p:spPr>
            <a:xfrm>
              <a:off x="2572856" y="1484784"/>
              <a:ext cx="0" cy="936104"/>
            </a:xfrm>
            <a:prstGeom prst="line">
              <a:avLst/>
            </a:prstGeom>
            <a:grpFill/>
            <a:ln/>
          </p:spPr>
          <p:style>
            <a:lnRef idx="2">
              <a:schemeClr val="accent1"/>
            </a:lnRef>
            <a:fillRef idx="1">
              <a:schemeClr val="lt1"/>
            </a:fillRef>
            <a:effectRef idx="0">
              <a:schemeClr val="accent1"/>
            </a:effectRef>
            <a:fontRef idx="minor">
              <a:schemeClr val="dk1"/>
            </a:fontRef>
          </p:style>
        </p:cxnSp>
        <p:sp>
          <p:nvSpPr>
            <p:cNvPr id="23" name="Rectangle 22"/>
            <p:cNvSpPr/>
            <p:nvPr/>
          </p:nvSpPr>
          <p:spPr>
            <a:xfrm>
              <a:off x="1204704" y="1868824"/>
              <a:ext cx="4572000" cy="984885"/>
            </a:xfrm>
            <a:prstGeom prst="rect">
              <a:avLst/>
            </a:prstGeom>
            <a:grpFill/>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Reptiles dominated the earth (Example </a:t>
              </a:r>
              <a:r>
                <a:rPr kumimoji="0" lang="en-US" sz="1400" b="0" i="1" u="none" strike="noStrike" kern="1200" cap="none" spc="0" normalizeH="0" baseline="0" noProof="0" dirty="0">
                  <a:ln>
                    <a:noFill/>
                  </a:ln>
                  <a:solidFill>
                    <a:prstClr val="white"/>
                  </a:solidFill>
                  <a:effectLst/>
                  <a:uLnTx/>
                  <a:uFillTx/>
                  <a:latin typeface="Calibri"/>
                  <a:ea typeface="+mn-ea"/>
                  <a:cs typeface="+mn-cs"/>
                </a:rPr>
                <a:t>Tyrannosaurus </a:t>
              </a:r>
              <a:r>
                <a:rPr kumimoji="0" lang="en-US" sz="1400" b="0" i="1" u="none" strike="noStrike" kern="1200" cap="none" spc="0" normalizeH="0" baseline="0" noProof="0" dirty="0" err="1">
                  <a:ln>
                    <a:noFill/>
                  </a:ln>
                  <a:solidFill>
                    <a:prstClr val="white"/>
                  </a:solidFill>
                  <a:effectLst/>
                  <a:uLnTx/>
                  <a:uFillTx/>
                  <a:latin typeface="Calibri"/>
                  <a:ea typeface="+mn-ea"/>
                  <a:cs typeface="+mn-cs"/>
                </a:rPr>
                <a:t>rex</a:t>
              </a:r>
              <a:r>
                <a:rPr kumimoji="0" lang="en-US" sz="1400" b="0" i="0" u="none" strike="noStrike" kern="1200" cap="none" spc="0" normalizeH="0" baseline="0" noProof="0" dirty="0">
                  <a:ln>
                    <a:noFill/>
                  </a:ln>
                  <a:solidFill>
                    <a:prstClr val="white"/>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Reptiles went back into water to evolve into fish like reptiles (e.g. </a:t>
              </a:r>
              <a:r>
                <a:rPr kumimoji="0" lang="en-US" sz="1400" b="0" i="1" u="none" strike="noStrike" kern="1200" cap="none" spc="0" normalizeH="0" baseline="0" noProof="0" dirty="0">
                  <a:ln>
                    <a:noFill/>
                  </a:ln>
                  <a:solidFill>
                    <a:prstClr val="white"/>
                  </a:solidFill>
                  <a:effectLst/>
                  <a:uLnTx/>
                  <a:uFillTx/>
                  <a:latin typeface="Calibri"/>
                  <a:ea typeface="+mn-ea"/>
                  <a:cs typeface="+mn-cs"/>
                </a:rPr>
                <a:t>Ichthyosaurs,)</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24" name="Group 23"/>
          <p:cNvGrpSpPr/>
          <p:nvPr/>
        </p:nvGrpSpPr>
        <p:grpSpPr>
          <a:xfrm flipV="1">
            <a:off x="5508104" y="1005032"/>
            <a:ext cx="3444320" cy="979077"/>
            <a:chOff x="1270680" y="1484784"/>
            <a:chExt cx="3444320" cy="1305436"/>
          </a:xfrm>
          <a:solidFill>
            <a:schemeClr val="bg2">
              <a:lumMod val="60000"/>
              <a:lumOff val="40000"/>
            </a:schemeClr>
          </a:solidFill>
        </p:grpSpPr>
        <p:cxnSp>
          <p:nvCxnSpPr>
            <p:cNvPr id="25" name="Straight Connector 24"/>
            <p:cNvCxnSpPr/>
            <p:nvPr/>
          </p:nvCxnSpPr>
          <p:spPr>
            <a:xfrm>
              <a:off x="2411760" y="1484784"/>
              <a:ext cx="0" cy="936104"/>
            </a:xfrm>
            <a:prstGeom prst="line">
              <a:avLst/>
            </a:prstGeom>
            <a:grpFill/>
            <a:ln/>
          </p:spPr>
          <p:style>
            <a:lnRef idx="2">
              <a:schemeClr val="accent1"/>
            </a:lnRef>
            <a:fillRef idx="1">
              <a:schemeClr val="lt1"/>
            </a:fillRef>
            <a:effectRef idx="0">
              <a:schemeClr val="accent1"/>
            </a:effectRef>
            <a:fontRef idx="minor">
              <a:schemeClr val="dk1"/>
            </a:fontRef>
          </p:style>
        </p:cxnSp>
        <p:sp>
          <p:nvSpPr>
            <p:cNvPr id="26" name="Rectangle 25"/>
            <p:cNvSpPr/>
            <p:nvPr/>
          </p:nvSpPr>
          <p:spPr>
            <a:xfrm flipV="1">
              <a:off x="1270680" y="2379851"/>
              <a:ext cx="3444320" cy="410369"/>
            </a:xfrm>
            <a:prstGeom prst="rect">
              <a:avLst/>
            </a:prstGeom>
            <a:grpFill/>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Dinosaurs suddenly disappeared</a:t>
              </a:r>
            </a:p>
          </p:txBody>
        </p:sp>
      </p:grpSp>
      <p:graphicFrame>
        <p:nvGraphicFramePr>
          <p:cNvPr id="5" name="Table 4"/>
          <p:cNvGraphicFramePr>
            <a:graphicFrameLocks noGrp="1"/>
          </p:cNvGraphicFramePr>
          <p:nvPr>
            <p:extLst>
              <p:ext uri="{D42A27DB-BD31-4B8C-83A1-F6EECF244321}">
                <p14:modId xmlns:p14="http://schemas.microsoft.com/office/powerpoint/2010/main" val="1945441895"/>
              </p:ext>
            </p:extLst>
          </p:nvPr>
        </p:nvGraphicFramePr>
        <p:xfrm>
          <a:off x="395536" y="1984109"/>
          <a:ext cx="6624396" cy="281940"/>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20000"/>
                    </a:ext>
                  </a:extLst>
                </a:gridCol>
                <a:gridCol w="780030">
                  <a:extLst>
                    <a:ext uri="{9D8B030D-6E8A-4147-A177-3AD203B41FA5}">
                      <a16:colId xmlns:a16="http://schemas.microsoft.com/office/drawing/2014/main" val="20001"/>
                    </a:ext>
                  </a:extLst>
                </a:gridCol>
                <a:gridCol w="780030">
                  <a:extLst>
                    <a:ext uri="{9D8B030D-6E8A-4147-A177-3AD203B41FA5}">
                      <a16:colId xmlns:a16="http://schemas.microsoft.com/office/drawing/2014/main" val="20002"/>
                    </a:ext>
                  </a:extLst>
                </a:gridCol>
                <a:gridCol w="780030">
                  <a:extLst>
                    <a:ext uri="{9D8B030D-6E8A-4147-A177-3AD203B41FA5}">
                      <a16:colId xmlns:a16="http://schemas.microsoft.com/office/drawing/2014/main" val="20003"/>
                    </a:ext>
                  </a:extLst>
                </a:gridCol>
                <a:gridCol w="780030">
                  <a:extLst>
                    <a:ext uri="{9D8B030D-6E8A-4147-A177-3AD203B41FA5}">
                      <a16:colId xmlns:a16="http://schemas.microsoft.com/office/drawing/2014/main" val="20004"/>
                    </a:ext>
                  </a:extLst>
                </a:gridCol>
                <a:gridCol w="780030">
                  <a:extLst>
                    <a:ext uri="{9D8B030D-6E8A-4147-A177-3AD203B41FA5}">
                      <a16:colId xmlns:a16="http://schemas.microsoft.com/office/drawing/2014/main" val="20005"/>
                    </a:ext>
                  </a:extLst>
                </a:gridCol>
                <a:gridCol w="780030">
                  <a:extLst>
                    <a:ext uri="{9D8B030D-6E8A-4147-A177-3AD203B41FA5}">
                      <a16:colId xmlns:a16="http://schemas.microsoft.com/office/drawing/2014/main" val="20006"/>
                    </a:ext>
                  </a:extLst>
                </a:gridCol>
              </a:tblGrid>
              <a:tr h="278130">
                <a:tc>
                  <a:txBody>
                    <a:bodyPr/>
                    <a:lstStyle/>
                    <a:p>
                      <a:r>
                        <a:rPr lang="en-US" sz="1400" dirty="0"/>
                        <a:t>Million years ago</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2000</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500</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350</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320</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200</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65 </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4372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ircle(in)">
                                      <p:cBhvr>
                                        <p:cTn id="12" dur="2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circle(in)">
                                      <p:cBhvr>
                                        <p:cTn id="17" dur="2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circle(in)">
                                      <p:cBhvr>
                                        <p:cTn id="22" dur="20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circle(in)">
                                      <p:cBhvr>
                                        <p:cTn id="27"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9218"/>
            <a:ext cx="8229600" cy="857250"/>
          </a:xfrm>
        </p:spPr>
        <p:txBody>
          <a:bodyPr>
            <a:normAutofit fontScale="90000"/>
          </a:bodyPr>
          <a:lstStyle/>
          <a:p>
            <a:r>
              <a:rPr lang="en-US" sz="5400" dirty="0"/>
              <a:t>Ichthyosaurs</a:t>
            </a:r>
          </a:p>
        </p:txBody>
      </p:sp>
      <p:sp>
        <p:nvSpPr>
          <p:cNvPr id="3" name="Content Placeholder 2"/>
          <p:cNvSpPr>
            <a:spLocks noGrp="1"/>
          </p:cNvSpPr>
          <p:nvPr>
            <p:ph idx="1"/>
          </p:nvPr>
        </p:nvSpPr>
        <p:spPr/>
        <p:txBody>
          <a:bodyPr/>
          <a:lstStyle/>
          <a:p>
            <a:endParaRPr lang="en-US"/>
          </a:p>
        </p:txBody>
      </p:sp>
      <p:pic>
        <p:nvPicPr>
          <p:cNvPr id="87042" name="Picture 2"/>
          <p:cNvPicPr>
            <a:picLocks noChangeAspect="1" noChangeArrowheads="1"/>
          </p:cNvPicPr>
          <p:nvPr/>
        </p:nvPicPr>
        <p:blipFill>
          <a:blip r:embed="rId2" cstate="print"/>
          <a:srcRect l="24265" t="23422" r="21775" b="17516"/>
          <a:stretch>
            <a:fillRect/>
          </a:stretch>
        </p:blipFill>
        <p:spPr bwMode="auto">
          <a:xfrm>
            <a:off x="35496" y="1137852"/>
            <a:ext cx="9108504" cy="4203925"/>
          </a:xfrm>
          <a:prstGeom prst="rect">
            <a:avLst/>
          </a:prstGeom>
          <a:noFill/>
          <a:ln w="9525">
            <a:noFill/>
            <a:miter lim="800000"/>
            <a:headEnd/>
            <a:tailEnd/>
          </a:ln>
        </p:spPr>
      </p:pic>
    </p:spTree>
    <p:extLst>
      <p:ext uri="{BB962C8B-B14F-4D97-AF65-F5344CB8AC3E}">
        <p14:creationId xmlns:p14="http://schemas.microsoft.com/office/powerpoint/2010/main" val="3088033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6018" name="Picture 2" descr="https://img12.deviantart.net/4a56/i/2015/275/9/1/tyrannosaurus_rex_by_teratophoneus-d9bnkd0.png"/>
          <p:cNvPicPr>
            <a:picLocks noChangeAspect="1" noChangeArrowheads="1"/>
          </p:cNvPicPr>
          <p:nvPr/>
        </p:nvPicPr>
        <p:blipFill>
          <a:blip r:embed="rId2" cstate="print"/>
          <a:srcRect l="2751"/>
          <a:stretch>
            <a:fillRect/>
          </a:stretch>
        </p:blipFill>
        <p:spPr bwMode="auto">
          <a:xfrm>
            <a:off x="125760" y="409229"/>
            <a:ext cx="8892480" cy="3174505"/>
          </a:xfrm>
          <a:prstGeom prst="rect">
            <a:avLst/>
          </a:prstGeom>
          <a:noFill/>
        </p:spPr>
      </p:pic>
      <p:sp>
        <p:nvSpPr>
          <p:cNvPr id="5" name="Rectangle 4"/>
          <p:cNvSpPr/>
          <p:nvPr/>
        </p:nvSpPr>
        <p:spPr>
          <a:xfrm>
            <a:off x="179512" y="3865613"/>
            <a:ext cx="8748464" cy="954107"/>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2800" b="0" i="1" u="none" strike="noStrike" kern="1200" cap="none" spc="0" normalizeH="0" baseline="0" noProof="0" dirty="0">
                <a:ln>
                  <a:noFill/>
                </a:ln>
                <a:solidFill>
                  <a:prstClr val="white"/>
                </a:solidFill>
                <a:effectLst/>
                <a:uLnTx/>
                <a:uFillTx/>
                <a:latin typeface="Calibri"/>
                <a:ea typeface="+mn-ea"/>
                <a:cs typeface="+mn-cs"/>
              </a:rPr>
              <a:t>Tyrannosaurus </a:t>
            </a:r>
            <a:r>
              <a:rPr kumimoji="0" lang="en-US" sz="2800" b="0" i="1" u="none" strike="noStrike" kern="1200" cap="none" spc="0" normalizeH="0" baseline="0" noProof="0" dirty="0" err="1">
                <a:ln>
                  <a:noFill/>
                </a:ln>
                <a:solidFill>
                  <a:prstClr val="white"/>
                </a:solidFill>
                <a:effectLst/>
                <a:uLnTx/>
                <a:uFillTx/>
                <a:latin typeface="Calibri"/>
                <a:ea typeface="+mn-ea"/>
                <a:cs typeface="+mn-cs"/>
              </a:rPr>
              <a:t>rex</a:t>
            </a:r>
            <a:r>
              <a:rPr kumimoji="0" lang="en-US" sz="2800" b="0" i="1" u="none" strike="noStrike" kern="1200" cap="none" spc="0" normalizeH="0" baseline="0" noProof="0" dirty="0">
                <a:ln>
                  <a:noFill/>
                </a:ln>
                <a:solidFill>
                  <a:prstClr val="white"/>
                </a:solidFill>
                <a:effectLst/>
                <a:uLnTx/>
                <a:uFillTx/>
                <a:latin typeface="Calibri"/>
                <a:ea typeface="+mn-ea"/>
                <a:cs typeface="+mn-cs"/>
              </a:rPr>
              <a:t> was about 20 feet in height </a:t>
            </a:r>
            <a:endParaRPr kumimoji="0" lang="en-US" sz="2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Had huge fearsome dagger like teeth</a:t>
            </a:r>
          </a:p>
        </p:txBody>
      </p:sp>
    </p:spTree>
    <p:extLst>
      <p:ext uri="{BB962C8B-B14F-4D97-AF65-F5344CB8AC3E}">
        <p14:creationId xmlns:p14="http://schemas.microsoft.com/office/powerpoint/2010/main" val="1906186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91729"/>
            <a:ext cx="9144000" cy="857250"/>
          </a:xfrm>
        </p:spPr>
        <p:txBody>
          <a:bodyPr>
            <a:normAutofit/>
          </a:bodyPr>
          <a:lstStyle/>
          <a:p>
            <a:r>
              <a:rPr lang="en-US" dirty="0"/>
              <a:t>Why did all dinosaurs become extinct?</a:t>
            </a:r>
          </a:p>
        </p:txBody>
      </p:sp>
      <p:sp>
        <p:nvSpPr>
          <p:cNvPr id="3" name="Content Placeholder 2"/>
          <p:cNvSpPr>
            <a:spLocks noGrp="1"/>
          </p:cNvSpPr>
          <p:nvPr>
            <p:ph idx="1"/>
          </p:nvPr>
        </p:nvSpPr>
        <p:spPr>
          <a:xfrm>
            <a:off x="457200" y="1561356"/>
            <a:ext cx="8229600" cy="3178448"/>
          </a:xfrm>
        </p:spPr>
        <p:txBody>
          <a:bodyPr>
            <a:noAutofit/>
          </a:bodyPr>
          <a:lstStyle/>
          <a:p>
            <a:pPr algn="just"/>
            <a:r>
              <a:rPr lang="en-US" dirty="0"/>
              <a:t>Disappearance of dinosaurs may be due to; </a:t>
            </a:r>
          </a:p>
          <a:p>
            <a:pPr lvl="1" algn="just"/>
            <a:r>
              <a:rPr lang="en-US" sz="3200" dirty="0"/>
              <a:t>Some say climatic changes killed them. </a:t>
            </a:r>
          </a:p>
          <a:p>
            <a:pPr lvl="1" algn="just"/>
            <a:r>
              <a:rPr lang="en-US" sz="3200" dirty="0"/>
              <a:t>Some say most of them evolved into birds. </a:t>
            </a:r>
            <a:endParaRPr lang="en-US" dirty="0"/>
          </a:p>
        </p:txBody>
      </p:sp>
    </p:spTree>
    <p:extLst>
      <p:ext uri="{BB962C8B-B14F-4D97-AF65-F5344CB8AC3E}">
        <p14:creationId xmlns:p14="http://schemas.microsoft.com/office/powerpoint/2010/main" val="145970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
            <a:r>
              <a:rPr lang="en-US" sz="3600" dirty="0"/>
              <a:t>How non-cellular macromolecules could evolved into membranous cells?</a:t>
            </a:r>
          </a:p>
        </p:txBody>
      </p:sp>
      <p:sp>
        <p:nvSpPr>
          <p:cNvPr id="4" name="Content Placeholder 2"/>
          <p:cNvSpPr>
            <a:spLocks noGrp="1"/>
          </p:cNvSpPr>
          <p:nvPr>
            <p:ph idx="1"/>
          </p:nvPr>
        </p:nvSpPr>
        <p:spPr>
          <a:xfrm>
            <a:off x="457200" y="1569263"/>
            <a:ext cx="8229600" cy="3394472"/>
          </a:xfrm>
        </p:spPr>
        <p:txBody>
          <a:bodyPr>
            <a:noAutofit/>
          </a:bodyPr>
          <a:lstStyle/>
          <a:p>
            <a:pPr algn="just"/>
            <a:r>
              <a:rPr lang="en-US" sz="2300" dirty="0"/>
              <a:t>The mechanism of how non-cellular aggregates of giant macromolecules could evolve into cells with membranous envelop is not known. </a:t>
            </a:r>
          </a:p>
          <a:p>
            <a:pPr algn="just"/>
            <a:r>
              <a:rPr lang="en-US" sz="2300" dirty="0"/>
              <a:t>Some of these cells had the ability to release O</a:t>
            </a:r>
            <a:r>
              <a:rPr lang="en-US" sz="2300" baseline="-25000" dirty="0"/>
              <a:t>2</a:t>
            </a:r>
            <a:r>
              <a:rPr lang="en-US" sz="2300" dirty="0"/>
              <a:t>. </a:t>
            </a:r>
          </a:p>
          <a:p>
            <a:pPr algn="just"/>
            <a:r>
              <a:rPr lang="en-US" sz="2300" dirty="0"/>
              <a:t>The reaction could have been similar to the light reaction in photosynthesis where water is split with the help of solar energy captured and </a:t>
            </a:r>
            <a:r>
              <a:rPr lang="en-US" sz="2300" dirty="0" err="1"/>
              <a:t>channelised</a:t>
            </a:r>
            <a:r>
              <a:rPr lang="en-US" sz="2300" dirty="0"/>
              <a:t> by appropriate light harvesting pigments. </a:t>
            </a:r>
          </a:p>
          <a:p>
            <a:pPr algn="just"/>
            <a:r>
              <a:rPr lang="en-US" sz="2300" dirty="0"/>
              <a:t>Slowly single-celled organisms became multi-cellular life forms. </a:t>
            </a:r>
          </a:p>
        </p:txBody>
      </p:sp>
    </p:spTree>
    <p:extLst>
      <p:ext uri="{BB962C8B-B14F-4D97-AF65-F5344CB8AC3E}">
        <p14:creationId xmlns:p14="http://schemas.microsoft.com/office/powerpoint/2010/main" val="348752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0091"/>
            <a:ext cx="8229600" cy="857250"/>
          </a:xfrm>
        </p:spPr>
        <p:txBody>
          <a:bodyPr>
            <a:normAutofit/>
          </a:bodyPr>
          <a:lstStyle/>
          <a:p>
            <a:r>
              <a:rPr lang="en-US" sz="4000" b="1" dirty="0"/>
              <a:t>Coelacanth-</a:t>
            </a:r>
            <a:r>
              <a:rPr lang="en-US" sz="4000" dirty="0"/>
              <a:t> a </a:t>
            </a:r>
            <a:r>
              <a:rPr lang="en-US" sz="4000" b="1" dirty="0"/>
              <a:t>lobefins</a:t>
            </a:r>
            <a:endParaRPr lang="en-US" sz="4000" dirty="0"/>
          </a:p>
        </p:txBody>
      </p:sp>
      <p:sp>
        <p:nvSpPr>
          <p:cNvPr id="4" name="Content Placeholder 2"/>
          <p:cNvSpPr>
            <a:spLocks noGrp="1"/>
          </p:cNvSpPr>
          <p:nvPr>
            <p:ph idx="1"/>
          </p:nvPr>
        </p:nvSpPr>
        <p:spPr>
          <a:xfrm>
            <a:off x="179512" y="1092180"/>
            <a:ext cx="8784976" cy="3349497"/>
          </a:xfrm>
        </p:spPr>
        <p:txBody>
          <a:bodyPr>
            <a:noAutofit/>
          </a:bodyPr>
          <a:lstStyle/>
          <a:p>
            <a:pPr algn="just"/>
            <a:r>
              <a:rPr lang="en-US" sz="2000" dirty="0"/>
              <a:t>In 1938, </a:t>
            </a:r>
            <a:r>
              <a:rPr lang="en-US" sz="2000" b="1" dirty="0">
                <a:solidFill>
                  <a:srgbClr val="FFFF00"/>
                </a:solidFill>
              </a:rPr>
              <a:t>Coelacanth</a:t>
            </a:r>
            <a:r>
              <a:rPr lang="en-US" sz="2000" b="1" dirty="0"/>
              <a:t> (</a:t>
            </a:r>
            <a:r>
              <a:rPr lang="en-US" sz="2000" dirty="0"/>
              <a:t>a fish) was </a:t>
            </a:r>
            <a:r>
              <a:rPr lang="en-US" sz="2000" dirty="0">
                <a:solidFill>
                  <a:srgbClr val="FFFF00"/>
                </a:solidFill>
              </a:rPr>
              <a:t>caught in </a:t>
            </a:r>
            <a:r>
              <a:rPr lang="en-US" sz="2000" b="1" dirty="0">
                <a:solidFill>
                  <a:srgbClr val="FFFF00"/>
                </a:solidFill>
              </a:rPr>
              <a:t>South Africa </a:t>
            </a:r>
            <a:r>
              <a:rPr lang="en-US" sz="2000" dirty="0"/>
              <a:t>was thought to be extinct. </a:t>
            </a:r>
          </a:p>
          <a:p>
            <a:pPr algn="just"/>
            <a:r>
              <a:rPr lang="en-US" sz="2000" dirty="0"/>
              <a:t>lobefins were the </a:t>
            </a:r>
            <a:r>
              <a:rPr lang="en-US" sz="2000" b="1" dirty="0">
                <a:solidFill>
                  <a:srgbClr val="FFFF00"/>
                </a:solidFill>
              </a:rPr>
              <a:t>first amphibians</a:t>
            </a:r>
            <a:r>
              <a:rPr lang="en-US" sz="2000" dirty="0"/>
              <a:t> and </a:t>
            </a:r>
            <a:r>
              <a:rPr lang="en-US" sz="2000" b="1" dirty="0">
                <a:solidFill>
                  <a:srgbClr val="FFFF00"/>
                </a:solidFill>
              </a:rPr>
              <a:t>ancestors of modern day frogs and salamanders. </a:t>
            </a:r>
          </a:p>
          <a:p>
            <a:pPr algn="just"/>
            <a:r>
              <a:rPr lang="en-US" sz="2000" dirty="0"/>
              <a:t>The amphibians evolved into reptiles. They lay thick shelled eggs which do not dry up in sun unlike those of amphibians.</a:t>
            </a:r>
          </a:p>
          <a:p>
            <a:pPr algn="just"/>
            <a:r>
              <a:rPr lang="en-US" sz="2000" dirty="0"/>
              <a:t>Gradually, turtles, tortoises and crocodiles were evolved. </a:t>
            </a:r>
          </a:p>
          <a:p>
            <a:pPr algn="just"/>
            <a:endParaRPr lang="en-US" sz="2000" dirty="0"/>
          </a:p>
        </p:txBody>
      </p:sp>
      <p:grpSp>
        <p:nvGrpSpPr>
          <p:cNvPr id="8" name="Group 7"/>
          <p:cNvGrpSpPr/>
          <p:nvPr/>
        </p:nvGrpSpPr>
        <p:grpSpPr>
          <a:xfrm>
            <a:off x="159784" y="3592438"/>
            <a:ext cx="8835184" cy="1785342"/>
            <a:chOff x="20256" y="4493880"/>
            <a:chExt cx="8835184" cy="2380456"/>
          </a:xfrm>
        </p:grpSpPr>
        <p:grpSp>
          <p:nvGrpSpPr>
            <p:cNvPr id="6" name="Group 5"/>
            <p:cNvGrpSpPr/>
            <p:nvPr/>
          </p:nvGrpSpPr>
          <p:grpSpPr>
            <a:xfrm>
              <a:off x="20256" y="4498072"/>
              <a:ext cx="5760640" cy="2376264"/>
              <a:chOff x="395536" y="3356992"/>
              <a:chExt cx="8136904" cy="3168352"/>
            </a:xfrm>
          </p:grpSpPr>
          <p:pic>
            <p:nvPicPr>
              <p:cNvPr id="71682" name="Picture 2"/>
              <p:cNvPicPr>
                <a:picLocks noChangeAspect="1" noChangeArrowheads="1"/>
              </p:cNvPicPr>
              <p:nvPr/>
            </p:nvPicPr>
            <p:blipFill>
              <a:blip r:embed="rId2" cstate="print"/>
              <a:srcRect l="21775" t="21946" r="20945" b="13086"/>
              <a:stretch>
                <a:fillRect/>
              </a:stretch>
            </p:blipFill>
            <p:spPr bwMode="auto">
              <a:xfrm>
                <a:off x="395536" y="3356992"/>
                <a:ext cx="4968552" cy="3168352"/>
              </a:xfrm>
              <a:prstGeom prst="rect">
                <a:avLst/>
              </a:prstGeom>
              <a:noFill/>
              <a:ln w="9525">
                <a:noFill/>
                <a:miter lim="800000"/>
                <a:headEnd/>
                <a:tailEnd/>
              </a:ln>
            </p:spPr>
          </p:pic>
          <p:pic>
            <p:nvPicPr>
              <p:cNvPr id="71684" name="Picture 4" descr="https://wikispaces.psu.edu/download/thumbnails/144999653/Fig9.jpg?version=1&amp;modificationDate=1374771125000&amp;api=v2"/>
              <p:cNvPicPr>
                <a:picLocks noChangeAspect="1" noChangeArrowheads="1"/>
              </p:cNvPicPr>
              <p:nvPr/>
            </p:nvPicPr>
            <p:blipFill>
              <a:blip r:embed="rId3" cstate="print"/>
              <a:srcRect/>
              <a:stretch>
                <a:fillRect/>
              </a:stretch>
            </p:blipFill>
            <p:spPr bwMode="auto">
              <a:xfrm>
                <a:off x="5364088" y="3356992"/>
                <a:ext cx="3168352" cy="3168352"/>
              </a:xfrm>
              <a:prstGeom prst="rect">
                <a:avLst/>
              </a:prstGeom>
              <a:noFill/>
            </p:spPr>
          </p:pic>
        </p:grpSp>
        <p:pic>
          <p:nvPicPr>
            <p:cNvPr id="71686" name="Picture 6" descr="http://www.locolobo.org/comparison.gif"/>
            <p:cNvPicPr>
              <a:picLocks noChangeAspect="1" noChangeArrowheads="1"/>
            </p:cNvPicPr>
            <p:nvPr/>
          </p:nvPicPr>
          <p:blipFill>
            <a:blip r:embed="rId4" cstate="print"/>
            <a:srcRect/>
            <a:stretch>
              <a:fillRect/>
            </a:stretch>
          </p:blipFill>
          <p:spPr bwMode="auto">
            <a:xfrm>
              <a:off x="5796136" y="4493880"/>
              <a:ext cx="3059304" cy="2348880"/>
            </a:xfrm>
            <a:prstGeom prst="rect">
              <a:avLst/>
            </a:prstGeom>
            <a:noFill/>
          </p:spPr>
        </p:pic>
      </p:grpSp>
    </p:spTree>
    <p:extLst>
      <p:ext uri="{BB962C8B-B14F-4D97-AF65-F5344CB8AC3E}">
        <p14:creationId xmlns:p14="http://schemas.microsoft.com/office/powerpoint/2010/main" val="326688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0898" name="Picture 2" descr="https://i.ytimg.com/vi/bmstbalM0hA/maxresdefault.jpg"/>
          <p:cNvPicPr>
            <a:picLocks noChangeAspect="1" noChangeArrowheads="1"/>
          </p:cNvPicPr>
          <p:nvPr/>
        </p:nvPicPr>
        <p:blipFill>
          <a:blip r:embed="rId2" cstate="print"/>
          <a:srcRect/>
          <a:stretch>
            <a:fillRect/>
          </a:stretch>
        </p:blipFill>
        <p:spPr bwMode="auto">
          <a:xfrm>
            <a:off x="0" y="285751"/>
            <a:ext cx="9144000" cy="5143501"/>
          </a:xfrm>
          <a:prstGeom prst="rect">
            <a:avLst/>
          </a:prstGeom>
          <a:noFill/>
        </p:spPr>
      </p:pic>
      <p:sp>
        <p:nvSpPr>
          <p:cNvPr id="5" name="Rectangle 4"/>
          <p:cNvSpPr/>
          <p:nvPr/>
        </p:nvSpPr>
        <p:spPr>
          <a:xfrm>
            <a:off x="3419872" y="265212"/>
            <a:ext cx="2160240" cy="52322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Salamanders</a:t>
            </a:r>
            <a:endParaRPr kumimoji="0" lang="en-US" sz="2800" b="0" i="0" u="none" strike="noStrike" kern="1200" cap="none" spc="0" normalizeH="0" baseline="0" noProof="0" dirty="0">
              <a:ln w="18415" cmpd="sng">
                <a:solidFill>
                  <a:srgbClr val="FFFFFF"/>
                </a:solidFill>
                <a:prstDash val="solid"/>
              </a:ln>
              <a:solidFill>
                <a:prstClr val="black"/>
              </a:solidFill>
              <a:effectLst>
                <a:outerShdw blurRad="63500" dir="3600000" algn="tl" rotWithShape="0">
                  <a:srgbClr val="000000">
                    <a:alpha val="70000"/>
                  </a:srgbClr>
                </a:outerShdw>
              </a:effectLst>
              <a:uLnTx/>
              <a:uFillTx/>
              <a:latin typeface="Calibri"/>
              <a:ea typeface="+mn-ea"/>
              <a:cs typeface="+mn-cs"/>
            </a:endParaRPr>
          </a:p>
        </p:txBody>
      </p:sp>
    </p:spTree>
    <p:extLst>
      <p:ext uri="{BB962C8B-B14F-4D97-AF65-F5344CB8AC3E}">
        <p14:creationId xmlns:p14="http://schemas.microsoft.com/office/powerpoint/2010/main" val="654106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373" y="86461"/>
            <a:ext cx="8229600" cy="857250"/>
          </a:xfrm>
        </p:spPr>
        <p:txBody>
          <a:bodyPr>
            <a:normAutofit/>
          </a:bodyPr>
          <a:lstStyle/>
          <a:p>
            <a:r>
              <a:rPr lang="en-US" sz="2000" b="1" dirty="0"/>
              <a:t>ORIGIN OF LIFE</a:t>
            </a:r>
            <a:endParaRPr lang="en-US" sz="2000" dirty="0"/>
          </a:p>
        </p:txBody>
      </p:sp>
      <p:sp>
        <p:nvSpPr>
          <p:cNvPr id="3" name="Content Placeholder 2"/>
          <p:cNvSpPr>
            <a:spLocks noGrp="1"/>
          </p:cNvSpPr>
          <p:nvPr>
            <p:ph idx="1"/>
          </p:nvPr>
        </p:nvSpPr>
        <p:spPr>
          <a:xfrm>
            <a:off x="457200" y="662764"/>
            <a:ext cx="8229600" cy="4498992"/>
          </a:xfrm>
        </p:spPr>
        <p:txBody>
          <a:bodyPr>
            <a:noAutofit/>
          </a:bodyPr>
          <a:lstStyle/>
          <a:p>
            <a:pPr marL="0" indent="0" algn="just">
              <a:buNone/>
            </a:pPr>
            <a:r>
              <a:rPr lang="en-US" sz="1800" b="1" dirty="0">
                <a:solidFill>
                  <a:srgbClr val="FFFF00"/>
                </a:solidFill>
              </a:rPr>
              <a:t>Stanley </a:t>
            </a:r>
            <a:r>
              <a:rPr lang="en-US" sz="1800" b="1" dirty="0" err="1">
                <a:solidFill>
                  <a:srgbClr val="FFFF00"/>
                </a:solidFill>
              </a:rPr>
              <a:t>Loyd</a:t>
            </a:r>
            <a:r>
              <a:rPr lang="en-US" sz="1800" b="1" dirty="0">
                <a:solidFill>
                  <a:srgbClr val="FFFF00"/>
                </a:solidFill>
              </a:rPr>
              <a:t> Mille </a:t>
            </a:r>
            <a:r>
              <a:rPr lang="en-US" sz="1800" dirty="0"/>
              <a:t>created </a:t>
            </a:r>
            <a:r>
              <a:rPr lang="en-US" sz="1800" b="1" dirty="0">
                <a:solidFill>
                  <a:srgbClr val="FFFF00"/>
                </a:solidFill>
              </a:rPr>
              <a:t>electric discharge </a:t>
            </a:r>
            <a:r>
              <a:rPr lang="en-US" sz="1800" dirty="0"/>
              <a:t>in a </a:t>
            </a:r>
            <a:r>
              <a:rPr lang="en-US" sz="1800" b="1" dirty="0">
                <a:solidFill>
                  <a:srgbClr val="FFFF00"/>
                </a:solidFill>
              </a:rPr>
              <a:t>closed flask </a:t>
            </a:r>
            <a:r>
              <a:rPr lang="en-US" sz="1800" dirty="0"/>
              <a:t>containing </a:t>
            </a:r>
            <a:r>
              <a:rPr lang="en-US" sz="1800" b="1" dirty="0">
                <a:solidFill>
                  <a:srgbClr val="FFFF00"/>
                </a:solidFill>
              </a:rPr>
              <a:t>CH</a:t>
            </a:r>
            <a:r>
              <a:rPr lang="en-US" sz="1800" b="1" baseline="-25000" dirty="0">
                <a:solidFill>
                  <a:srgbClr val="FFFF00"/>
                </a:solidFill>
              </a:rPr>
              <a:t>4</a:t>
            </a:r>
            <a:r>
              <a:rPr lang="en-US" sz="1800" b="1" dirty="0">
                <a:solidFill>
                  <a:srgbClr val="FFFF00"/>
                </a:solidFill>
              </a:rPr>
              <a:t>, H</a:t>
            </a:r>
            <a:r>
              <a:rPr lang="en-US" sz="1800" b="1" baseline="-25000" dirty="0">
                <a:solidFill>
                  <a:srgbClr val="FFFF00"/>
                </a:solidFill>
              </a:rPr>
              <a:t>2</a:t>
            </a:r>
            <a:r>
              <a:rPr lang="en-US" sz="1800" b="1" dirty="0">
                <a:solidFill>
                  <a:srgbClr val="FFFF00"/>
                </a:solidFill>
              </a:rPr>
              <a:t>, NH</a:t>
            </a:r>
            <a:r>
              <a:rPr lang="en-US" sz="1800" b="1" baseline="-25000" dirty="0">
                <a:solidFill>
                  <a:srgbClr val="FFFF00"/>
                </a:solidFill>
              </a:rPr>
              <a:t>3</a:t>
            </a:r>
            <a:r>
              <a:rPr lang="en-US" sz="1800" b="1" dirty="0">
                <a:solidFill>
                  <a:srgbClr val="FFFF00"/>
                </a:solidFill>
              </a:rPr>
              <a:t> </a:t>
            </a:r>
            <a:r>
              <a:rPr lang="en-US" sz="1800" dirty="0"/>
              <a:t>and water </a:t>
            </a:r>
            <a:r>
              <a:rPr lang="en-US" sz="1800" b="1" dirty="0" err="1">
                <a:solidFill>
                  <a:srgbClr val="FFFF00"/>
                </a:solidFill>
              </a:rPr>
              <a:t>vapour</a:t>
            </a:r>
            <a:r>
              <a:rPr lang="en-US" sz="1800" b="1" dirty="0">
                <a:solidFill>
                  <a:srgbClr val="FFFF00"/>
                </a:solidFill>
              </a:rPr>
              <a:t> at 800 </a:t>
            </a:r>
            <a:r>
              <a:rPr lang="en-US" sz="1800" b="1" dirty="0">
                <a:solidFill>
                  <a:srgbClr val="FFFF00"/>
                </a:solidFill>
                <a:latin typeface="Times New Roman"/>
                <a:cs typeface="Times New Roman"/>
              </a:rPr>
              <a:t>º</a:t>
            </a:r>
            <a:r>
              <a:rPr lang="en-US" sz="1800" b="1" dirty="0">
                <a:solidFill>
                  <a:srgbClr val="FFFF00"/>
                </a:solidFill>
              </a:rPr>
              <a:t>C</a:t>
            </a:r>
            <a:r>
              <a:rPr lang="en-US" sz="1800" dirty="0"/>
              <a:t>. He </a:t>
            </a:r>
            <a:r>
              <a:rPr lang="en-US" sz="1800" b="1" dirty="0">
                <a:solidFill>
                  <a:srgbClr val="FFFF00"/>
                </a:solidFill>
              </a:rPr>
              <a:t>observed formation of amino acids. </a:t>
            </a:r>
          </a:p>
        </p:txBody>
      </p:sp>
      <p:grpSp>
        <p:nvGrpSpPr>
          <p:cNvPr id="6" name="Group 5"/>
          <p:cNvGrpSpPr/>
          <p:nvPr/>
        </p:nvGrpSpPr>
        <p:grpSpPr>
          <a:xfrm>
            <a:off x="1187624" y="1417340"/>
            <a:ext cx="6299002" cy="4277518"/>
            <a:chOff x="1910462" y="713460"/>
            <a:chExt cx="5893718" cy="6203492"/>
          </a:xfrm>
        </p:grpSpPr>
        <p:pic>
          <p:nvPicPr>
            <p:cNvPr id="4" name="Picture 2"/>
            <p:cNvPicPr>
              <a:picLocks noChangeAspect="1" noChangeArrowheads="1"/>
            </p:cNvPicPr>
            <p:nvPr/>
          </p:nvPicPr>
          <p:blipFill>
            <a:blip r:embed="rId2" cstate="print"/>
            <a:srcRect l="22605" t="2751" r="16794" b="2751"/>
            <a:stretch>
              <a:fillRect/>
            </a:stretch>
          </p:blipFill>
          <p:spPr bwMode="auto">
            <a:xfrm>
              <a:off x="1910462" y="713460"/>
              <a:ext cx="5893718" cy="5689246"/>
            </a:xfrm>
            <a:prstGeom prst="rect">
              <a:avLst/>
            </a:prstGeom>
            <a:noFill/>
            <a:ln w="9525">
              <a:noFill/>
              <a:miter lim="800000"/>
              <a:headEnd/>
              <a:tailEnd/>
            </a:ln>
          </p:spPr>
        </p:pic>
        <p:sp>
          <p:nvSpPr>
            <p:cNvPr id="5" name="Rectangle 4"/>
            <p:cNvSpPr/>
            <p:nvPr/>
          </p:nvSpPr>
          <p:spPr>
            <a:xfrm>
              <a:off x="2138883" y="6381326"/>
              <a:ext cx="5526580" cy="535626"/>
            </a:xfrm>
            <a:prstGeom prst="rect">
              <a:avLst/>
            </a:prstGeom>
          </p:spPr>
          <p:txBody>
            <a:bodyPr wrap="none">
              <a:spAutoFit/>
            </a:bodyPr>
            <a:lstStyle/>
            <a:p>
              <a:pPr algn="ctr"/>
              <a:r>
                <a:rPr lang="en-US" b="1" dirty="0"/>
                <a:t>Diagrammatic representation of Miller’s experimental setup</a:t>
              </a:r>
            </a:p>
          </p:txBody>
        </p:sp>
      </p:grpSp>
    </p:spTree>
    <p:extLst>
      <p:ext uri="{BB962C8B-B14F-4D97-AF65-F5344CB8AC3E}">
        <p14:creationId xmlns:p14="http://schemas.microsoft.com/office/powerpoint/2010/main" val="18691759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9218"/>
            <a:ext cx="8229600" cy="857250"/>
          </a:xfrm>
        </p:spPr>
        <p:txBody>
          <a:bodyPr>
            <a:normAutofit/>
          </a:bodyPr>
          <a:lstStyle/>
          <a:p>
            <a:r>
              <a:rPr lang="en-US" sz="3600" b="1" dirty="0"/>
              <a:t>A BRIEF ACCOUNT OF EVOLUTION</a:t>
            </a:r>
            <a:endParaRPr lang="en-US" sz="3600" dirty="0"/>
          </a:p>
        </p:txBody>
      </p:sp>
      <p:sp>
        <p:nvSpPr>
          <p:cNvPr id="3" name="Content Placeholder 2"/>
          <p:cNvSpPr>
            <a:spLocks noGrp="1"/>
          </p:cNvSpPr>
          <p:nvPr>
            <p:ph idx="1"/>
          </p:nvPr>
        </p:nvSpPr>
        <p:spPr>
          <a:xfrm>
            <a:off x="179512" y="985292"/>
            <a:ext cx="8712968" cy="3996444"/>
          </a:xfrm>
        </p:spPr>
        <p:txBody>
          <a:bodyPr>
            <a:noAutofit/>
          </a:bodyPr>
          <a:lstStyle/>
          <a:p>
            <a:pPr algn="just"/>
            <a:r>
              <a:rPr lang="en-US" sz="1750" b="1" dirty="0"/>
              <a:t>The first mammals were like shrews. Their fossils are small sized.</a:t>
            </a:r>
          </a:p>
          <a:p>
            <a:pPr algn="just"/>
            <a:r>
              <a:rPr lang="en-US" sz="1750" b="1" dirty="0"/>
              <a:t>Mammals were viviparous and protected their unborn young inside the mother’s body. </a:t>
            </a:r>
          </a:p>
          <a:p>
            <a:pPr algn="just"/>
            <a:r>
              <a:rPr lang="en-US" sz="1750" b="1" dirty="0"/>
              <a:t>Mammals were more intelligent in sensing and avoiding danger at least. </a:t>
            </a:r>
          </a:p>
          <a:p>
            <a:pPr algn="just"/>
            <a:r>
              <a:rPr lang="en-US" sz="1750" b="1" dirty="0"/>
              <a:t>When reptiles came down mammals took over this earth.</a:t>
            </a:r>
          </a:p>
          <a:p>
            <a:pPr algn="just"/>
            <a:r>
              <a:rPr lang="en-US" sz="1750" b="1" dirty="0"/>
              <a:t>There were in South America mammals resembling horse, hippopotamus, bear, rabbit, etc. </a:t>
            </a:r>
          </a:p>
          <a:p>
            <a:pPr algn="just"/>
            <a:r>
              <a:rPr lang="en-US" sz="1750" b="1" dirty="0"/>
              <a:t>Due to continental drift, when South America joined North America, these animals were overridden by North American fauna.</a:t>
            </a:r>
          </a:p>
          <a:p>
            <a:pPr algn="just"/>
            <a:r>
              <a:rPr lang="en-US" sz="1750" b="1" dirty="0"/>
              <a:t>Due to the same continental drift pouched mammals of Australia survived because of lack of competition from any other mammal.</a:t>
            </a:r>
          </a:p>
          <a:p>
            <a:pPr algn="just"/>
            <a:r>
              <a:rPr lang="en-US" sz="1750" b="1" dirty="0"/>
              <a:t>Some mammals live wholly in water. Example; Whales, dolphins, seals and sea cows. </a:t>
            </a:r>
          </a:p>
          <a:p>
            <a:pPr algn="just"/>
            <a:r>
              <a:rPr lang="en-US" sz="1750" b="1" dirty="0"/>
              <a:t>Evolution of horse, elephant, dog, etc., are special stories of evolution. </a:t>
            </a:r>
          </a:p>
          <a:p>
            <a:pPr algn="just"/>
            <a:r>
              <a:rPr lang="en-US" sz="1750" b="1" dirty="0"/>
              <a:t>The most successful story is the evolution of man with language skills and self-consciousness.</a:t>
            </a:r>
          </a:p>
        </p:txBody>
      </p:sp>
    </p:spTree>
    <p:extLst>
      <p:ext uri="{BB962C8B-B14F-4D97-AF65-F5344CB8AC3E}">
        <p14:creationId xmlns:p14="http://schemas.microsoft.com/office/powerpoint/2010/main" val="276269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349080" y="723663"/>
            <a:ext cx="6391275" cy="4293645"/>
            <a:chOff x="1475656" y="150092"/>
            <a:chExt cx="6391275" cy="5724859"/>
          </a:xfrm>
        </p:grpSpPr>
        <p:pic>
          <p:nvPicPr>
            <p:cNvPr id="83970" name="Picture 2" descr="Southern short-tailed shrew.jpg"/>
            <p:cNvPicPr>
              <a:picLocks noChangeAspect="1" noChangeArrowheads="1"/>
            </p:cNvPicPr>
            <p:nvPr/>
          </p:nvPicPr>
          <p:blipFill>
            <a:blip r:embed="rId2" cstate="print"/>
            <a:srcRect/>
            <a:stretch>
              <a:fillRect/>
            </a:stretch>
          </p:blipFill>
          <p:spPr bwMode="auto">
            <a:xfrm>
              <a:off x="1475656" y="150092"/>
              <a:ext cx="6391275" cy="4791076"/>
            </a:xfrm>
            <a:prstGeom prst="rect">
              <a:avLst/>
            </a:prstGeom>
            <a:noFill/>
          </p:spPr>
        </p:pic>
        <p:sp>
          <p:nvSpPr>
            <p:cNvPr id="6" name="Rectangle 5"/>
            <p:cNvSpPr/>
            <p:nvPr/>
          </p:nvSpPr>
          <p:spPr>
            <a:xfrm>
              <a:off x="3851920" y="5013176"/>
              <a:ext cx="1565685" cy="861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n-ea"/>
                  <a:cs typeface="+mn-cs"/>
                </a:rPr>
                <a:t>Shrews</a:t>
              </a:r>
            </a:p>
          </p:txBody>
        </p:sp>
      </p:grpSp>
    </p:spTree>
    <p:extLst>
      <p:ext uri="{BB962C8B-B14F-4D97-AF65-F5344CB8AC3E}">
        <p14:creationId xmlns:p14="http://schemas.microsoft.com/office/powerpoint/2010/main" val="550682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1206"/>
            <a:ext cx="8229600" cy="857250"/>
          </a:xfrm>
        </p:spPr>
        <p:txBody>
          <a:bodyPr>
            <a:normAutofit/>
          </a:bodyPr>
          <a:lstStyle/>
          <a:p>
            <a:r>
              <a:rPr lang="en-US" sz="4000" b="1" dirty="0"/>
              <a:t>ORIGIN AND EVOLUTION OF MAN</a:t>
            </a:r>
            <a:endParaRPr lang="en-US" sz="4000" dirty="0"/>
          </a:p>
        </p:txBody>
      </p:sp>
      <p:graphicFrame>
        <p:nvGraphicFramePr>
          <p:cNvPr id="5" name="Content Placeholder 4"/>
          <p:cNvGraphicFramePr>
            <a:graphicFrameLocks noGrp="1"/>
          </p:cNvGraphicFramePr>
          <p:nvPr>
            <p:ph idx="1"/>
          </p:nvPr>
        </p:nvGraphicFramePr>
        <p:xfrm>
          <a:off x="179512" y="967290"/>
          <a:ext cx="8784976" cy="4160520"/>
        </p:xfrm>
        <a:graphic>
          <a:graphicData uri="http://schemas.openxmlformats.org/drawingml/2006/table">
            <a:tbl>
              <a:tblPr firstRow="1" bandRow="1">
                <a:tableStyleId>{5C22544A-7EE6-4342-B048-85BDC9FD1C3A}</a:tableStyleId>
              </a:tblPr>
              <a:tblGrid>
                <a:gridCol w="1959456">
                  <a:extLst>
                    <a:ext uri="{9D8B030D-6E8A-4147-A177-3AD203B41FA5}">
                      <a16:colId xmlns:a16="http://schemas.microsoft.com/office/drawing/2014/main" val="20000"/>
                    </a:ext>
                  </a:extLst>
                </a:gridCol>
                <a:gridCol w="2033752">
                  <a:extLst>
                    <a:ext uri="{9D8B030D-6E8A-4147-A177-3AD203B41FA5}">
                      <a16:colId xmlns:a16="http://schemas.microsoft.com/office/drawing/2014/main" val="20001"/>
                    </a:ext>
                  </a:extLst>
                </a:gridCol>
                <a:gridCol w="4791768">
                  <a:extLst>
                    <a:ext uri="{9D8B030D-6E8A-4147-A177-3AD203B41FA5}">
                      <a16:colId xmlns:a16="http://schemas.microsoft.com/office/drawing/2014/main" val="20002"/>
                    </a:ext>
                  </a:extLst>
                </a:gridCol>
              </a:tblGrid>
              <a:tr h="342900">
                <a:tc>
                  <a:txBody>
                    <a:bodyPr/>
                    <a:lstStyle/>
                    <a:p>
                      <a:pPr algn="ctr"/>
                      <a:r>
                        <a:rPr lang="en-US" sz="1400" dirty="0">
                          <a:latin typeface="+mn-lt"/>
                        </a:rPr>
                        <a:t>Time of origin</a:t>
                      </a:r>
                    </a:p>
                  </a:txBody>
                  <a:tcPr marT="34290" marB="34290"/>
                </a:tc>
                <a:tc>
                  <a:txBody>
                    <a:bodyPr/>
                    <a:lstStyle/>
                    <a:p>
                      <a:pPr algn="ctr"/>
                      <a:r>
                        <a:rPr lang="en-US" sz="1400" dirty="0">
                          <a:latin typeface="+mn-lt"/>
                        </a:rPr>
                        <a:t>Human ancestors</a:t>
                      </a:r>
                    </a:p>
                  </a:txBody>
                  <a:tcPr marT="34290" marB="34290"/>
                </a:tc>
                <a:tc>
                  <a:txBody>
                    <a:bodyPr/>
                    <a:lstStyle/>
                    <a:p>
                      <a:pPr algn="ctr"/>
                      <a:r>
                        <a:rPr lang="en-US" sz="1400" dirty="0">
                          <a:latin typeface="+mn-lt"/>
                        </a:rPr>
                        <a:t>General features/Facts</a:t>
                      </a:r>
                    </a:p>
                  </a:txBody>
                  <a:tcPr marT="34290" marB="34290"/>
                </a:tc>
                <a:extLst>
                  <a:ext uri="{0D108BD9-81ED-4DB2-BD59-A6C34878D82A}">
                    <a16:rowId xmlns:a16="http://schemas.microsoft.com/office/drawing/2014/main" val="10000"/>
                  </a:ext>
                </a:extLst>
              </a:tr>
              <a:tr h="480060">
                <a:tc>
                  <a:txBody>
                    <a:bodyPr/>
                    <a:lstStyle/>
                    <a:p>
                      <a:pPr algn="ctr"/>
                      <a:r>
                        <a:rPr lang="en-US" sz="1400" kern="1200" baseline="0" dirty="0">
                          <a:solidFill>
                            <a:schemeClr val="dk1"/>
                          </a:solidFill>
                          <a:latin typeface="+mn-lt"/>
                          <a:ea typeface="+mn-ea"/>
                          <a:cs typeface="+mn-cs"/>
                        </a:rPr>
                        <a:t>15 </a:t>
                      </a:r>
                      <a:r>
                        <a:rPr lang="en-US" sz="1400" kern="1200" baseline="0" dirty="0" err="1">
                          <a:solidFill>
                            <a:schemeClr val="dk1"/>
                          </a:solidFill>
                          <a:latin typeface="+mn-lt"/>
                          <a:ea typeface="+mn-ea"/>
                          <a:cs typeface="+mn-cs"/>
                        </a:rPr>
                        <a:t>mya</a:t>
                      </a:r>
                      <a:endParaRPr lang="en-US" sz="1400" dirty="0">
                        <a:latin typeface="+mn-lt"/>
                      </a:endParaRPr>
                    </a:p>
                  </a:txBody>
                  <a:tcPr marT="34290" marB="34290"/>
                </a:tc>
                <a:tc>
                  <a:txBody>
                    <a:bodyPr/>
                    <a:lstStyle/>
                    <a:p>
                      <a:r>
                        <a:rPr lang="en-US" sz="1400" i="1" kern="1200" baseline="0" dirty="0" err="1">
                          <a:solidFill>
                            <a:schemeClr val="dk1"/>
                          </a:solidFill>
                          <a:latin typeface="+mn-lt"/>
                          <a:ea typeface="+mn-ea"/>
                          <a:cs typeface="+mn-cs"/>
                        </a:rPr>
                        <a:t>Dryopithecus</a:t>
                      </a:r>
                      <a:endParaRPr lang="en-US" sz="1400" dirty="0">
                        <a:latin typeface="+mn-lt"/>
                      </a:endParaRPr>
                    </a:p>
                  </a:txBody>
                  <a:tcPr marT="34290" marB="34290"/>
                </a:tc>
                <a:tc>
                  <a:txBody>
                    <a:bodyPr/>
                    <a:lstStyle/>
                    <a:p>
                      <a:pPr algn="just"/>
                      <a:r>
                        <a:rPr lang="en-US" sz="1400" kern="1200" baseline="0" dirty="0">
                          <a:solidFill>
                            <a:schemeClr val="dk1"/>
                          </a:solidFill>
                          <a:latin typeface="+mn-lt"/>
                          <a:ea typeface="+mn-ea"/>
                          <a:cs typeface="+mn-cs"/>
                        </a:rPr>
                        <a:t>hairy and walked like gorillas and chimpanzees, more ape-like</a:t>
                      </a:r>
                      <a:endParaRPr lang="en-US" sz="1400" dirty="0">
                        <a:latin typeface="+mn-lt"/>
                      </a:endParaRPr>
                    </a:p>
                  </a:txBody>
                  <a:tcPr marT="34290" marB="34290"/>
                </a:tc>
                <a:extLst>
                  <a:ext uri="{0D108BD9-81ED-4DB2-BD59-A6C34878D82A}">
                    <a16:rowId xmlns:a16="http://schemas.microsoft.com/office/drawing/2014/main" val="10001"/>
                  </a:ext>
                </a:extLst>
              </a:tr>
              <a:tr h="480060">
                <a:tc>
                  <a:txBody>
                    <a:bodyPr/>
                    <a:lstStyle/>
                    <a:p>
                      <a:pPr algn="ctr"/>
                      <a:r>
                        <a:rPr lang="en-US" sz="1400" kern="1200" baseline="0" dirty="0">
                          <a:solidFill>
                            <a:schemeClr val="dk1"/>
                          </a:solidFill>
                          <a:latin typeface="+mn-lt"/>
                          <a:ea typeface="+mn-ea"/>
                          <a:cs typeface="+mn-cs"/>
                        </a:rPr>
                        <a:t>15 </a:t>
                      </a:r>
                      <a:r>
                        <a:rPr lang="en-US" sz="1400" kern="1200" baseline="0" dirty="0" err="1">
                          <a:solidFill>
                            <a:schemeClr val="dk1"/>
                          </a:solidFill>
                          <a:latin typeface="+mn-lt"/>
                          <a:ea typeface="+mn-ea"/>
                          <a:cs typeface="+mn-cs"/>
                        </a:rPr>
                        <a:t>mya</a:t>
                      </a:r>
                      <a:endParaRPr lang="en-US" sz="1400" dirty="0">
                        <a:latin typeface="+mn-lt"/>
                      </a:endParaRPr>
                    </a:p>
                  </a:txBody>
                  <a:tcPr marT="34290" marB="34290"/>
                </a:tc>
                <a:tc>
                  <a:txBody>
                    <a:bodyPr/>
                    <a:lstStyle/>
                    <a:p>
                      <a:r>
                        <a:rPr lang="en-US" sz="1400" i="1" kern="1200" baseline="0" dirty="0" err="1">
                          <a:solidFill>
                            <a:schemeClr val="dk1"/>
                          </a:solidFill>
                          <a:latin typeface="+mn-lt"/>
                          <a:ea typeface="+mn-ea"/>
                          <a:cs typeface="+mn-cs"/>
                        </a:rPr>
                        <a:t>Ramapithecus</a:t>
                      </a:r>
                      <a:endParaRPr lang="en-US" sz="1400" dirty="0">
                        <a:latin typeface="+mn-lt"/>
                      </a:endParaRPr>
                    </a:p>
                  </a:txBody>
                  <a:tcPr marT="34290" marB="34290"/>
                </a:tc>
                <a:tc>
                  <a:txBody>
                    <a:bodyPr/>
                    <a:lstStyle/>
                    <a:p>
                      <a:pPr algn="just"/>
                      <a:r>
                        <a:rPr lang="en-US" sz="1400" kern="1200" baseline="0" dirty="0">
                          <a:solidFill>
                            <a:schemeClr val="dk1"/>
                          </a:solidFill>
                          <a:latin typeface="+mn-lt"/>
                          <a:ea typeface="+mn-ea"/>
                          <a:cs typeface="+mn-cs"/>
                        </a:rPr>
                        <a:t>hairy and walked like gorillas and chimpanzees, more man-like</a:t>
                      </a:r>
                      <a:endParaRPr lang="en-US" sz="1400" dirty="0">
                        <a:latin typeface="+mn-lt"/>
                      </a:endParaRPr>
                    </a:p>
                  </a:txBody>
                  <a:tcPr marT="34290" marB="34290"/>
                </a:tc>
                <a:extLst>
                  <a:ext uri="{0D108BD9-81ED-4DB2-BD59-A6C34878D82A}">
                    <a16:rowId xmlns:a16="http://schemas.microsoft.com/office/drawing/2014/main" val="10002"/>
                  </a:ext>
                </a:extLst>
              </a:tr>
              <a:tr h="4800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baseline="0" dirty="0">
                          <a:solidFill>
                            <a:schemeClr val="dk1"/>
                          </a:solidFill>
                          <a:latin typeface="+mn-lt"/>
                          <a:ea typeface="+mn-ea"/>
                          <a:cs typeface="+mn-cs"/>
                        </a:rPr>
                        <a:t>2 </a:t>
                      </a:r>
                      <a:r>
                        <a:rPr lang="en-US" sz="1400" kern="1200" baseline="0" dirty="0" err="1">
                          <a:solidFill>
                            <a:schemeClr val="dk1"/>
                          </a:solidFill>
                          <a:latin typeface="+mn-lt"/>
                          <a:ea typeface="+mn-ea"/>
                          <a:cs typeface="+mn-cs"/>
                        </a:rPr>
                        <a:t>mya</a:t>
                      </a:r>
                      <a:endParaRPr lang="en-US" sz="1400" dirty="0">
                        <a:latin typeface="+mn-lt"/>
                      </a:endParaRPr>
                    </a:p>
                  </a:txBody>
                  <a:tcPr marT="34290" marB="34290"/>
                </a:tc>
                <a:tc>
                  <a:txBody>
                    <a:bodyPr/>
                    <a:lstStyle/>
                    <a:p>
                      <a:r>
                        <a:rPr lang="en-US" sz="1400" i="1" kern="1200" baseline="0" dirty="0">
                          <a:solidFill>
                            <a:schemeClr val="dk1"/>
                          </a:solidFill>
                          <a:latin typeface="+mn-lt"/>
                          <a:ea typeface="+mn-ea"/>
                          <a:cs typeface="+mn-cs"/>
                        </a:rPr>
                        <a:t>Australopithecines</a:t>
                      </a:r>
                      <a:endParaRPr lang="en-US" sz="1400" dirty="0">
                        <a:latin typeface="+mn-lt"/>
                      </a:endParaRPr>
                    </a:p>
                  </a:txBody>
                  <a:tcPr marT="34290" marB="34290"/>
                </a:tc>
                <a:tc>
                  <a:txBody>
                    <a:bodyPr/>
                    <a:lstStyle/>
                    <a:p>
                      <a:r>
                        <a:rPr lang="en-US" sz="1400" kern="1200" baseline="0" dirty="0">
                          <a:solidFill>
                            <a:schemeClr val="dk1"/>
                          </a:solidFill>
                          <a:latin typeface="+mn-lt"/>
                          <a:ea typeface="+mn-ea"/>
                          <a:cs typeface="+mn-cs"/>
                        </a:rPr>
                        <a:t>probably lived in East African grasslands, hunted with stone weapons but essentially ate fruit</a:t>
                      </a:r>
                      <a:endParaRPr lang="en-US" sz="1400" dirty="0">
                        <a:latin typeface="+mn-lt"/>
                      </a:endParaRPr>
                    </a:p>
                  </a:txBody>
                  <a:tcPr marT="34290" marB="34290"/>
                </a:tc>
                <a:extLst>
                  <a:ext uri="{0D108BD9-81ED-4DB2-BD59-A6C34878D82A}">
                    <a16:rowId xmlns:a16="http://schemas.microsoft.com/office/drawing/2014/main" val="10003"/>
                  </a:ext>
                </a:extLst>
              </a:tr>
              <a:tr h="685800">
                <a:tc>
                  <a:txBody>
                    <a:bodyPr/>
                    <a:lstStyle/>
                    <a:p>
                      <a:pPr algn="ctr"/>
                      <a:endParaRPr lang="en-US" sz="1400">
                        <a:latin typeface="+mn-lt"/>
                      </a:endParaRPr>
                    </a:p>
                  </a:txBody>
                  <a:tcPr marT="34290" marB="34290"/>
                </a:tc>
                <a:tc>
                  <a:txBody>
                    <a:bodyPr/>
                    <a:lstStyle/>
                    <a:p>
                      <a:r>
                        <a:rPr lang="en-US" sz="1400" i="1" kern="1200" baseline="0" dirty="0">
                          <a:solidFill>
                            <a:schemeClr val="dk1"/>
                          </a:solidFill>
                          <a:latin typeface="+mn-lt"/>
                          <a:ea typeface="+mn-ea"/>
                          <a:cs typeface="+mn-cs"/>
                        </a:rPr>
                        <a:t>Homo </a:t>
                      </a:r>
                      <a:r>
                        <a:rPr lang="en-US" sz="1400" i="1" kern="1200" baseline="0" dirty="0" err="1">
                          <a:solidFill>
                            <a:schemeClr val="dk1"/>
                          </a:solidFill>
                          <a:latin typeface="+mn-lt"/>
                          <a:ea typeface="+mn-ea"/>
                          <a:cs typeface="+mn-cs"/>
                        </a:rPr>
                        <a:t>habilis</a:t>
                      </a:r>
                      <a:endParaRPr lang="en-US" sz="1400" dirty="0">
                        <a:latin typeface="+mn-lt"/>
                      </a:endParaRPr>
                    </a:p>
                  </a:txBody>
                  <a:tcPr marT="34290" marB="34290"/>
                </a:tc>
                <a:tc>
                  <a:txBody>
                    <a:bodyPr/>
                    <a:lstStyle/>
                    <a:p>
                      <a:r>
                        <a:rPr lang="en-US" sz="1400" kern="1200" baseline="0" dirty="0">
                          <a:solidFill>
                            <a:schemeClr val="dk1"/>
                          </a:solidFill>
                          <a:latin typeface="+mn-lt"/>
                          <a:ea typeface="+mn-ea"/>
                          <a:cs typeface="+mn-cs"/>
                        </a:rPr>
                        <a:t>first human-like being the hominid, brain capacities were between 650-800cc, probably did not eat meat</a:t>
                      </a:r>
                      <a:endParaRPr lang="en-US" sz="1400" dirty="0">
                        <a:latin typeface="+mn-lt"/>
                      </a:endParaRPr>
                    </a:p>
                  </a:txBody>
                  <a:tcPr marT="34290" marB="34290"/>
                </a:tc>
                <a:extLst>
                  <a:ext uri="{0D108BD9-81ED-4DB2-BD59-A6C34878D82A}">
                    <a16:rowId xmlns:a16="http://schemas.microsoft.com/office/drawing/2014/main" val="10004"/>
                  </a:ext>
                </a:extLst>
              </a:tr>
              <a:tr h="480060">
                <a:tc>
                  <a:txBody>
                    <a:bodyPr/>
                    <a:lstStyle/>
                    <a:p>
                      <a:pPr algn="ctr"/>
                      <a:r>
                        <a:rPr lang="en-US" sz="1400" kern="1200" baseline="0" dirty="0">
                          <a:solidFill>
                            <a:schemeClr val="dk1"/>
                          </a:solidFill>
                          <a:latin typeface="+mn-lt"/>
                          <a:ea typeface="+mn-ea"/>
                          <a:cs typeface="+mn-cs"/>
                        </a:rPr>
                        <a:t>1.5 </a:t>
                      </a:r>
                      <a:r>
                        <a:rPr lang="en-US" sz="1400" kern="1200" baseline="0" dirty="0" err="1">
                          <a:solidFill>
                            <a:schemeClr val="dk1"/>
                          </a:solidFill>
                          <a:latin typeface="+mn-lt"/>
                          <a:ea typeface="+mn-ea"/>
                          <a:cs typeface="+mn-cs"/>
                        </a:rPr>
                        <a:t>mya</a:t>
                      </a:r>
                      <a:endParaRPr lang="en-US" sz="1400" dirty="0">
                        <a:latin typeface="+mn-lt"/>
                      </a:endParaRPr>
                    </a:p>
                  </a:txBody>
                  <a:tcPr marT="34290" marB="34290"/>
                </a:tc>
                <a:tc>
                  <a:txBody>
                    <a:bodyPr/>
                    <a:lstStyle/>
                    <a:p>
                      <a:r>
                        <a:rPr lang="en-US" sz="1400" i="1" kern="1200" baseline="0" dirty="0">
                          <a:solidFill>
                            <a:schemeClr val="dk1"/>
                          </a:solidFill>
                          <a:latin typeface="+mn-lt"/>
                          <a:ea typeface="+mn-ea"/>
                          <a:cs typeface="+mn-cs"/>
                        </a:rPr>
                        <a:t>Homo erectus</a:t>
                      </a:r>
                    </a:p>
                    <a:p>
                      <a:r>
                        <a:rPr lang="en-US" sz="1400" i="0" kern="1200" baseline="0" dirty="0">
                          <a:solidFill>
                            <a:schemeClr val="dk1"/>
                          </a:solidFill>
                          <a:latin typeface="+mn-lt"/>
                          <a:ea typeface="+mn-ea"/>
                          <a:cs typeface="+mn-cs"/>
                        </a:rPr>
                        <a:t>(Java man)</a:t>
                      </a:r>
                    </a:p>
                  </a:txBody>
                  <a:tcPr marT="34290" marB="34290"/>
                </a:tc>
                <a:tc>
                  <a:txBody>
                    <a:bodyPr/>
                    <a:lstStyle/>
                    <a:p>
                      <a:r>
                        <a:rPr lang="en-US" sz="1400" kern="1200" baseline="0" dirty="0">
                          <a:solidFill>
                            <a:schemeClr val="dk1"/>
                          </a:solidFill>
                          <a:latin typeface="+mn-lt"/>
                          <a:ea typeface="+mn-ea"/>
                          <a:cs typeface="+mn-cs"/>
                        </a:rPr>
                        <a:t>large brain around 900cc, ate meat</a:t>
                      </a:r>
                      <a:endParaRPr lang="en-US" sz="1400" dirty="0">
                        <a:latin typeface="+mn-lt"/>
                      </a:endParaRPr>
                    </a:p>
                  </a:txBody>
                  <a:tcPr marT="34290" marB="34290"/>
                </a:tc>
                <a:extLst>
                  <a:ext uri="{0D108BD9-81ED-4DB2-BD59-A6C34878D82A}">
                    <a16:rowId xmlns:a16="http://schemas.microsoft.com/office/drawing/2014/main" val="10005"/>
                  </a:ext>
                </a:extLst>
              </a:tr>
              <a:tr h="685800">
                <a:tc>
                  <a:txBody>
                    <a:bodyPr/>
                    <a:lstStyle/>
                    <a:p>
                      <a:pPr algn="ctr"/>
                      <a:r>
                        <a:rPr lang="en-US" sz="1400" kern="1200" baseline="0" dirty="0">
                          <a:solidFill>
                            <a:schemeClr val="dk1"/>
                          </a:solidFill>
                          <a:latin typeface="+mn-lt"/>
                          <a:ea typeface="+mn-ea"/>
                          <a:cs typeface="+mn-cs"/>
                        </a:rPr>
                        <a:t>1,00,000- 40,000</a:t>
                      </a:r>
                    </a:p>
                    <a:p>
                      <a:pPr algn="ctr"/>
                      <a:r>
                        <a:rPr lang="en-US" sz="1400" kern="1200" baseline="0" dirty="0">
                          <a:solidFill>
                            <a:schemeClr val="dk1"/>
                          </a:solidFill>
                          <a:latin typeface="+mn-lt"/>
                          <a:ea typeface="+mn-ea"/>
                          <a:cs typeface="+mn-cs"/>
                        </a:rPr>
                        <a:t>years back</a:t>
                      </a:r>
                      <a:endParaRPr lang="en-US" sz="1400" dirty="0">
                        <a:latin typeface="+mn-lt"/>
                      </a:endParaRPr>
                    </a:p>
                  </a:txBody>
                  <a:tcPr marT="34290" marB="34290"/>
                </a:tc>
                <a:tc>
                  <a:txBody>
                    <a:bodyPr/>
                    <a:lstStyle/>
                    <a:p>
                      <a:r>
                        <a:rPr lang="en-US" sz="1400" kern="1200" baseline="0" dirty="0">
                          <a:solidFill>
                            <a:schemeClr val="dk1"/>
                          </a:solidFill>
                          <a:latin typeface="+mn-lt"/>
                          <a:ea typeface="+mn-ea"/>
                          <a:cs typeface="+mn-cs"/>
                        </a:rPr>
                        <a:t>Neanderthal man</a:t>
                      </a:r>
                      <a:endParaRPr lang="en-US" sz="1400" dirty="0">
                        <a:latin typeface="+mn-lt"/>
                      </a:endParaRPr>
                    </a:p>
                  </a:txBody>
                  <a:tcPr marT="34290" marB="34290"/>
                </a:tc>
                <a:tc>
                  <a:txBody>
                    <a:bodyPr/>
                    <a:lstStyle/>
                    <a:p>
                      <a:r>
                        <a:rPr lang="en-US" sz="1400" kern="1200" baseline="0" dirty="0">
                          <a:solidFill>
                            <a:schemeClr val="dk1"/>
                          </a:solidFill>
                          <a:latin typeface="+mn-lt"/>
                          <a:ea typeface="+mn-ea"/>
                          <a:cs typeface="+mn-cs"/>
                        </a:rPr>
                        <a:t>Brain size of 1400cc, lived in near east and central Asia. They used hides to protect their body and buried their dead.</a:t>
                      </a:r>
                      <a:endParaRPr lang="en-US" sz="1400" dirty="0">
                        <a:latin typeface="+mn-lt"/>
                      </a:endParaRPr>
                    </a:p>
                  </a:txBody>
                  <a:tcPr marT="34290" marB="34290"/>
                </a:tc>
                <a:extLst>
                  <a:ext uri="{0D108BD9-81ED-4DB2-BD59-A6C34878D82A}">
                    <a16:rowId xmlns:a16="http://schemas.microsoft.com/office/drawing/2014/main" val="10006"/>
                  </a:ext>
                </a:extLst>
              </a:tr>
              <a:tr h="4800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baseline="0" dirty="0">
                          <a:solidFill>
                            <a:schemeClr val="dk1"/>
                          </a:solidFill>
                          <a:latin typeface="+mn-lt"/>
                          <a:ea typeface="+mn-ea"/>
                          <a:cs typeface="+mn-cs"/>
                        </a:rPr>
                        <a:t>75,000-10,000 years ago (ice age)</a:t>
                      </a:r>
                      <a:endParaRPr lang="en-US" sz="1400" dirty="0">
                        <a:latin typeface="+mn-lt"/>
                      </a:endParaRPr>
                    </a:p>
                  </a:txBody>
                  <a:tcPr marT="34290" marB="34290"/>
                </a:tc>
                <a:tc>
                  <a:txBody>
                    <a:bodyPr/>
                    <a:lstStyle/>
                    <a:p>
                      <a:r>
                        <a:rPr lang="en-US" sz="1400" i="1" kern="1200" baseline="0" dirty="0">
                          <a:solidFill>
                            <a:schemeClr val="dk1"/>
                          </a:solidFill>
                          <a:latin typeface="+mn-lt"/>
                          <a:ea typeface="+mn-ea"/>
                          <a:cs typeface="+mn-cs"/>
                        </a:rPr>
                        <a:t>Homo sapiens</a:t>
                      </a:r>
                    </a:p>
                    <a:p>
                      <a:r>
                        <a:rPr lang="en-US" sz="1400" i="0" kern="1200" baseline="0" dirty="0">
                          <a:solidFill>
                            <a:schemeClr val="dk1"/>
                          </a:solidFill>
                          <a:latin typeface="+mn-lt"/>
                          <a:ea typeface="+mn-ea"/>
                          <a:cs typeface="+mn-cs"/>
                        </a:rPr>
                        <a:t>(Modern man)</a:t>
                      </a:r>
                      <a:endParaRPr lang="en-US" sz="1400" i="0" dirty="0">
                        <a:latin typeface="+mn-lt"/>
                      </a:endParaRPr>
                    </a:p>
                  </a:txBody>
                  <a:tcPr marT="34290" marB="34290"/>
                </a:tc>
                <a:tc>
                  <a:txBody>
                    <a:bodyPr/>
                    <a:lstStyle/>
                    <a:p>
                      <a:r>
                        <a:rPr lang="en-US" sz="1400" kern="1200" baseline="0" dirty="0">
                          <a:solidFill>
                            <a:schemeClr val="dk1"/>
                          </a:solidFill>
                          <a:latin typeface="+mn-lt"/>
                          <a:ea typeface="+mn-ea"/>
                          <a:cs typeface="+mn-cs"/>
                        </a:rPr>
                        <a:t>Arose in Africa and moved across continents and developed into distinct races</a:t>
                      </a:r>
                      <a:endParaRPr lang="en-US" sz="1400" dirty="0">
                        <a:latin typeface="+mn-lt"/>
                      </a:endParaRPr>
                    </a:p>
                  </a:txBody>
                  <a:tcPr marT="34290" marB="34290"/>
                </a:tc>
                <a:extLst>
                  <a:ext uri="{0D108BD9-81ED-4DB2-BD59-A6C34878D82A}">
                    <a16:rowId xmlns:a16="http://schemas.microsoft.com/office/drawing/2014/main" val="10007"/>
                  </a:ext>
                </a:extLst>
              </a:tr>
            </a:tbl>
          </a:graphicData>
        </a:graphic>
      </p:graphicFrame>
      <p:sp>
        <p:nvSpPr>
          <p:cNvPr id="8" name="Rectangle 7"/>
          <p:cNvSpPr/>
          <p:nvPr/>
        </p:nvSpPr>
        <p:spPr>
          <a:xfrm>
            <a:off x="194752" y="1777381"/>
            <a:ext cx="8784976" cy="5400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194752" y="2317441"/>
            <a:ext cx="8784976"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4752" y="2749488"/>
            <a:ext cx="8784976" cy="7020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4752" y="3451567"/>
            <a:ext cx="8784976"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4752" y="3883615"/>
            <a:ext cx="8784976" cy="756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p:nvSpPr>
        <p:spPr>
          <a:xfrm>
            <a:off x="194752" y="4639698"/>
            <a:ext cx="8784976" cy="4860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76561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1+ppt_h/2"/>
                                          </p:val>
                                        </p:tav>
                                      </p:tavLst>
                                    </p:anim>
                                    <p:set>
                                      <p:cBhvr>
                                        <p:cTn id="8" dur="1" fill="hold">
                                          <p:stCondLst>
                                            <p:cond delay="499"/>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9"/>
                                        </p:tgtEl>
                                        <p:attrNameLst>
                                          <p:attrName>ppt_x</p:attrName>
                                        </p:attrNameLst>
                                      </p:cBhvr>
                                      <p:tavLst>
                                        <p:tav tm="0">
                                          <p:val>
                                            <p:strVal val="ppt_x"/>
                                          </p:val>
                                        </p:tav>
                                        <p:tav tm="100000">
                                          <p:val>
                                            <p:strVal val="ppt_x"/>
                                          </p:val>
                                        </p:tav>
                                      </p:tavLst>
                                    </p:anim>
                                    <p:anim calcmode="lin" valueType="num">
                                      <p:cBhvr additive="base">
                                        <p:cTn id="13" dur="500"/>
                                        <p:tgtEl>
                                          <p:spTgt spid="9"/>
                                        </p:tgtEl>
                                        <p:attrNameLst>
                                          <p:attrName>ppt_y</p:attrName>
                                        </p:attrNameLst>
                                      </p:cBhvr>
                                      <p:tavLst>
                                        <p:tav tm="0">
                                          <p:val>
                                            <p:strVal val="ppt_y"/>
                                          </p:val>
                                        </p:tav>
                                        <p:tav tm="100000">
                                          <p:val>
                                            <p:strVal val="1+ppt_h/2"/>
                                          </p:val>
                                        </p:tav>
                                      </p:tavLst>
                                    </p:anim>
                                    <p:set>
                                      <p:cBhvr>
                                        <p:cTn id="14" dur="1" fill="hold">
                                          <p:stCondLst>
                                            <p:cond delay="499"/>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10"/>
                                        </p:tgtEl>
                                        <p:attrNameLst>
                                          <p:attrName>ppt_x</p:attrName>
                                        </p:attrNameLst>
                                      </p:cBhvr>
                                      <p:tavLst>
                                        <p:tav tm="0">
                                          <p:val>
                                            <p:strVal val="ppt_x"/>
                                          </p:val>
                                        </p:tav>
                                        <p:tav tm="100000">
                                          <p:val>
                                            <p:strVal val="ppt_x"/>
                                          </p:val>
                                        </p:tav>
                                      </p:tavLst>
                                    </p:anim>
                                    <p:anim calcmode="lin" valueType="num">
                                      <p:cBhvr additive="base">
                                        <p:cTn id="19" dur="500"/>
                                        <p:tgtEl>
                                          <p:spTgt spid="10"/>
                                        </p:tgtEl>
                                        <p:attrNameLst>
                                          <p:attrName>ppt_y</p:attrName>
                                        </p:attrNameLst>
                                      </p:cBhvr>
                                      <p:tavLst>
                                        <p:tav tm="0">
                                          <p:val>
                                            <p:strVal val="ppt_y"/>
                                          </p:val>
                                        </p:tav>
                                        <p:tav tm="100000">
                                          <p:val>
                                            <p:strVal val="1+ppt_h/2"/>
                                          </p:val>
                                        </p:tav>
                                      </p:tavLst>
                                    </p:anim>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11"/>
                                        </p:tgtEl>
                                        <p:attrNameLst>
                                          <p:attrName>ppt_x</p:attrName>
                                        </p:attrNameLst>
                                      </p:cBhvr>
                                      <p:tavLst>
                                        <p:tav tm="0">
                                          <p:val>
                                            <p:strVal val="ppt_x"/>
                                          </p:val>
                                        </p:tav>
                                        <p:tav tm="100000">
                                          <p:val>
                                            <p:strVal val="ppt_x"/>
                                          </p:val>
                                        </p:tav>
                                      </p:tavLst>
                                    </p:anim>
                                    <p:anim calcmode="lin" valueType="num">
                                      <p:cBhvr additive="base">
                                        <p:cTn id="25" dur="500"/>
                                        <p:tgtEl>
                                          <p:spTgt spid="11"/>
                                        </p:tgtEl>
                                        <p:attrNameLst>
                                          <p:attrName>ppt_y</p:attrName>
                                        </p:attrNameLst>
                                      </p:cBhvr>
                                      <p:tavLst>
                                        <p:tav tm="0">
                                          <p:val>
                                            <p:strVal val="ppt_y"/>
                                          </p:val>
                                        </p:tav>
                                        <p:tav tm="100000">
                                          <p:val>
                                            <p:strVal val="1+ppt_h/2"/>
                                          </p:val>
                                        </p:tav>
                                      </p:tavLst>
                                    </p:anim>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grpId="0" nodeType="clickEffect">
                                  <p:stCondLst>
                                    <p:cond delay="0"/>
                                  </p:stCondLst>
                                  <p:childTnLst>
                                    <p:anim calcmode="lin" valueType="num">
                                      <p:cBhvr additive="base">
                                        <p:cTn id="30" dur="500"/>
                                        <p:tgtEl>
                                          <p:spTgt spid="12"/>
                                        </p:tgtEl>
                                        <p:attrNameLst>
                                          <p:attrName>ppt_x</p:attrName>
                                        </p:attrNameLst>
                                      </p:cBhvr>
                                      <p:tavLst>
                                        <p:tav tm="0">
                                          <p:val>
                                            <p:strVal val="ppt_x"/>
                                          </p:val>
                                        </p:tav>
                                        <p:tav tm="100000">
                                          <p:val>
                                            <p:strVal val="ppt_x"/>
                                          </p:val>
                                        </p:tav>
                                      </p:tavLst>
                                    </p:anim>
                                    <p:anim calcmode="lin" valueType="num">
                                      <p:cBhvr additive="base">
                                        <p:cTn id="31" dur="500"/>
                                        <p:tgtEl>
                                          <p:spTgt spid="12"/>
                                        </p:tgtEl>
                                        <p:attrNameLst>
                                          <p:attrName>ppt_y</p:attrName>
                                        </p:attrNameLst>
                                      </p:cBhvr>
                                      <p:tavLst>
                                        <p:tav tm="0">
                                          <p:val>
                                            <p:strVal val="ppt_y"/>
                                          </p:val>
                                        </p:tav>
                                        <p:tav tm="100000">
                                          <p:val>
                                            <p:strVal val="1+ppt_h/2"/>
                                          </p:val>
                                        </p:tav>
                                      </p:tavLst>
                                    </p:anim>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0" nodeType="clickEffect">
                                  <p:stCondLst>
                                    <p:cond delay="0"/>
                                  </p:stCondLst>
                                  <p:childTnLst>
                                    <p:anim calcmode="lin" valueType="num">
                                      <p:cBhvr additive="base">
                                        <p:cTn id="36" dur="500"/>
                                        <p:tgtEl>
                                          <p:spTgt spid="13"/>
                                        </p:tgtEl>
                                        <p:attrNameLst>
                                          <p:attrName>ppt_x</p:attrName>
                                        </p:attrNameLst>
                                      </p:cBhvr>
                                      <p:tavLst>
                                        <p:tav tm="0">
                                          <p:val>
                                            <p:strVal val="ppt_x"/>
                                          </p:val>
                                        </p:tav>
                                        <p:tav tm="100000">
                                          <p:val>
                                            <p:strVal val="ppt_x"/>
                                          </p:val>
                                        </p:tav>
                                      </p:tavLst>
                                    </p:anim>
                                    <p:anim calcmode="lin" valueType="num">
                                      <p:cBhvr additive="base">
                                        <p:cTn id="37" dur="500"/>
                                        <p:tgtEl>
                                          <p:spTgt spid="13"/>
                                        </p:tgtEl>
                                        <p:attrNameLst>
                                          <p:attrName>ppt_y</p:attrName>
                                        </p:attrNameLst>
                                      </p:cBhvr>
                                      <p:tavLst>
                                        <p:tav tm="0">
                                          <p:val>
                                            <p:strVal val="ppt_y"/>
                                          </p:val>
                                        </p:tav>
                                        <p:tav tm="100000">
                                          <p:val>
                                            <p:strVal val="1+ppt_h/2"/>
                                          </p:val>
                                        </p:tav>
                                      </p:tavLst>
                                    </p:anim>
                                    <p:set>
                                      <p:cBhvr>
                                        <p:cTn id="38"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EVOLUTION OF MAN</a:t>
            </a:r>
            <a:endParaRPr lang="en-US" dirty="0"/>
          </a:p>
        </p:txBody>
      </p:sp>
      <p:sp>
        <p:nvSpPr>
          <p:cNvPr id="3" name="Content Placeholder 2"/>
          <p:cNvSpPr>
            <a:spLocks noGrp="1"/>
          </p:cNvSpPr>
          <p:nvPr>
            <p:ph idx="1"/>
          </p:nvPr>
        </p:nvSpPr>
        <p:spPr/>
        <p:txBody>
          <a:bodyPr>
            <a:normAutofit fontScale="85000" lnSpcReduction="20000"/>
          </a:bodyPr>
          <a:lstStyle/>
          <a:p>
            <a:pPr algn="just"/>
            <a:r>
              <a:rPr lang="en-US" dirty="0"/>
              <a:t>Few fossils of man-like bones have been discovered in Ethiopia and Tanzania revealed hominid features. These fossils lead to the belief that about 3-4 </a:t>
            </a:r>
            <a:r>
              <a:rPr lang="en-US" dirty="0" err="1"/>
              <a:t>mya</a:t>
            </a:r>
            <a:r>
              <a:rPr lang="en-US" dirty="0"/>
              <a:t>, man-like primates walked in eastern Africa.</a:t>
            </a:r>
          </a:p>
          <a:p>
            <a:pPr algn="just"/>
            <a:r>
              <a:rPr lang="en-US" dirty="0"/>
              <a:t>They were probably smaller than 4 feet but walked up right.</a:t>
            </a:r>
          </a:p>
          <a:p>
            <a:pPr algn="just"/>
            <a:r>
              <a:rPr lang="en-US" dirty="0"/>
              <a:t>Pre-historic cave art developed about 18,000 years ago. </a:t>
            </a:r>
          </a:p>
          <a:p>
            <a:pPr algn="just"/>
            <a:r>
              <a:rPr lang="en-US" dirty="0"/>
              <a:t>Agriculture came around 10,000 years back and human settlements started. </a:t>
            </a:r>
          </a:p>
        </p:txBody>
      </p:sp>
    </p:spTree>
    <p:extLst>
      <p:ext uri="{BB962C8B-B14F-4D97-AF65-F5344CB8AC3E}">
        <p14:creationId xmlns:p14="http://schemas.microsoft.com/office/powerpoint/2010/main" val="25311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IN" dirty="0"/>
          </a:p>
        </p:txBody>
      </p:sp>
      <p:sp>
        <p:nvSpPr>
          <p:cNvPr id="3" name="Content Placeholder 2"/>
          <p:cNvSpPr>
            <a:spLocks noGrp="1"/>
          </p:cNvSpPr>
          <p:nvPr>
            <p:ph idx="1"/>
          </p:nvPr>
        </p:nvSpPr>
        <p:spPr>
          <a:xfrm>
            <a:off x="251520" y="1485900"/>
            <a:ext cx="8712968" cy="3394472"/>
          </a:xfrm>
        </p:spPr>
        <p:txBody>
          <a:bodyPr>
            <a:normAutofit/>
          </a:bodyPr>
          <a:lstStyle/>
          <a:p>
            <a:pPr algn="just"/>
            <a:r>
              <a:rPr lang="en-US" sz="2400" dirty="0"/>
              <a:t>Evolutionary Biology is the study of history of life forms on earth.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ORIGIN OF UNIVERSE</a:t>
            </a:r>
            <a:endParaRPr lang="en-US" dirty="0"/>
          </a:p>
        </p:txBody>
      </p:sp>
      <p:sp>
        <p:nvSpPr>
          <p:cNvPr id="3" name="Content Placeholder 2"/>
          <p:cNvSpPr>
            <a:spLocks noGrp="1"/>
          </p:cNvSpPr>
          <p:nvPr>
            <p:ph idx="1"/>
          </p:nvPr>
        </p:nvSpPr>
        <p:spPr/>
        <p:txBody>
          <a:bodyPr>
            <a:normAutofit fontScale="70000" lnSpcReduction="20000"/>
          </a:bodyPr>
          <a:lstStyle/>
          <a:p>
            <a:pPr algn="just">
              <a:buNone/>
            </a:pPr>
            <a:r>
              <a:rPr lang="en-US" b="1" dirty="0"/>
              <a:t>SOME FACTS</a:t>
            </a:r>
          </a:p>
          <a:p>
            <a:pPr algn="just"/>
            <a:r>
              <a:rPr lang="en-US" dirty="0"/>
              <a:t>The universe is almost 20 billion years old. </a:t>
            </a:r>
          </a:p>
          <a:p>
            <a:pPr algn="just"/>
            <a:r>
              <a:rPr lang="en-US" dirty="0"/>
              <a:t>Earth  is almost a speck in the universe.</a:t>
            </a:r>
          </a:p>
          <a:p>
            <a:pPr algn="just"/>
            <a:r>
              <a:rPr lang="en-US" dirty="0"/>
              <a:t>Huge clusters of galaxies comprise the universe. </a:t>
            </a:r>
          </a:p>
          <a:p>
            <a:pPr algn="just"/>
            <a:r>
              <a:rPr lang="en-US" dirty="0"/>
              <a:t>Galaxies contain stars and clouds of gas and dust. </a:t>
            </a:r>
          </a:p>
          <a:p>
            <a:pPr algn="just">
              <a:buNone/>
            </a:pPr>
            <a:r>
              <a:rPr lang="en-US" dirty="0"/>
              <a:t>The </a:t>
            </a:r>
            <a:r>
              <a:rPr lang="en-US" b="1" dirty="0"/>
              <a:t>Big Bang theory </a:t>
            </a:r>
          </a:p>
          <a:p>
            <a:pPr algn="just"/>
            <a:r>
              <a:rPr lang="en-US" dirty="0"/>
              <a:t>Explain the origin of universe. </a:t>
            </a:r>
          </a:p>
          <a:p>
            <a:pPr algn="just"/>
            <a:r>
              <a:rPr lang="en-US" b="1" dirty="0"/>
              <a:t>It talks of a </a:t>
            </a:r>
            <a:r>
              <a:rPr lang="en-US" b="1" dirty="0">
                <a:solidFill>
                  <a:srgbClr val="FFFF00"/>
                </a:solidFill>
              </a:rPr>
              <a:t>singular huge explosion</a:t>
            </a:r>
            <a:r>
              <a:rPr lang="en-US" b="1" dirty="0"/>
              <a:t>. The </a:t>
            </a:r>
            <a:r>
              <a:rPr lang="en-US" b="1" dirty="0">
                <a:solidFill>
                  <a:srgbClr val="FFFF00"/>
                </a:solidFill>
              </a:rPr>
              <a:t>universe expanded </a:t>
            </a:r>
            <a:r>
              <a:rPr lang="en-US" b="1" dirty="0"/>
              <a:t>and hence, the </a:t>
            </a:r>
            <a:r>
              <a:rPr lang="en-US" b="1" dirty="0">
                <a:solidFill>
                  <a:srgbClr val="FFFF00"/>
                </a:solidFill>
              </a:rPr>
              <a:t>temperature came down</a:t>
            </a:r>
            <a:r>
              <a:rPr lang="en-US" b="1" dirty="0"/>
              <a:t>. </a:t>
            </a:r>
            <a:r>
              <a:rPr lang="en-US" b="1" dirty="0">
                <a:solidFill>
                  <a:srgbClr val="FFFF00"/>
                </a:solidFill>
              </a:rPr>
              <a:t>Hydrogen and Helium formed </a:t>
            </a:r>
            <a:r>
              <a:rPr lang="en-US" b="1" dirty="0"/>
              <a:t>sometime later. The </a:t>
            </a:r>
            <a:r>
              <a:rPr lang="en-US" b="1" dirty="0">
                <a:solidFill>
                  <a:srgbClr val="FFFF00"/>
                </a:solidFill>
              </a:rPr>
              <a:t>gases condensed under gravitation </a:t>
            </a:r>
            <a:r>
              <a:rPr lang="en-US" b="1" dirty="0"/>
              <a:t>and </a:t>
            </a:r>
            <a:r>
              <a:rPr lang="en-US" b="1" dirty="0">
                <a:solidFill>
                  <a:srgbClr val="FFFF00"/>
                </a:solidFill>
              </a:rPr>
              <a:t>formed the galaxies </a:t>
            </a:r>
            <a:r>
              <a:rPr lang="en-US" b="1" dirty="0"/>
              <a:t>of the present day universe.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5212"/>
            <a:ext cx="8229600" cy="857250"/>
          </a:xfrm>
        </p:spPr>
        <p:txBody>
          <a:bodyPr/>
          <a:lstStyle/>
          <a:p>
            <a:r>
              <a:rPr lang="en-US" b="1" dirty="0"/>
              <a:t>ORIGIN OF EARTH</a:t>
            </a:r>
            <a:endParaRPr lang="en-US" dirty="0"/>
          </a:p>
        </p:txBody>
      </p:sp>
      <p:sp>
        <p:nvSpPr>
          <p:cNvPr id="3" name="Content Placeholder 2"/>
          <p:cNvSpPr>
            <a:spLocks noGrp="1"/>
          </p:cNvSpPr>
          <p:nvPr>
            <p:ph idx="1"/>
          </p:nvPr>
        </p:nvSpPr>
        <p:spPr>
          <a:xfrm>
            <a:off x="251520" y="985292"/>
            <a:ext cx="8712968" cy="4158462"/>
          </a:xfrm>
        </p:spPr>
        <p:txBody>
          <a:bodyPr>
            <a:noAutofit/>
          </a:bodyPr>
          <a:lstStyle/>
          <a:p>
            <a:pPr algn="just"/>
            <a:r>
              <a:rPr lang="en-US" sz="1950" dirty="0"/>
              <a:t>In the </a:t>
            </a:r>
            <a:r>
              <a:rPr lang="en-US" sz="1950" b="1" dirty="0">
                <a:solidFill>
                  <a:srgbClr val="FFFF00"/>
                </a:solidFill>
              </a:rPr>
              <a:t>solar system </a:t>
            </a:r>
            <a:r>
              <a:rPr lang="en-US" sz="1950" dirty="0"/>
              <a:t>of the </a:t>
            </a:r>
            <a:r>
              <a:rPr lang="en-US" sz="1950" b="1" dirty="0">
                <a:solidFill>
                  <a:srgbClr val="FFFF00"/>
                </a:solidFill>
              </a:rPr>
              <a:t>milky way galaxy</a:t>
            </a:r>
            <a:r>
              <a:rPr lang="en-US" sz="1950" dirty="0"/>
              <a:t>, earth was supposed to have been formed about </a:t>
            </a:r>
            <a:r>
              <a:rPr lang="en-US" sz="1950" b="1" dirty="0"/>
              <a:t>4.5 billion years </a:t>
            </a:r>
            <a:r>
              <a:rPr lang="en-US" sz="1950" dirty="0"/>
              <a:t>back.</a:t>
            </a:r>
          </a:p>
          <a:p>
            <a:pPr algn="just"/>
            <a:r>
              <a:rPr lang="en-US" sz="1950" dirty="0"/>
              <a:t>There was no atmosphere on early earth. </a:t>
            </a:r>
          </a:p>
          <a:p>
            <a:pPr algn="just"/>
            <a:r>
              <a:rPr lang="en-US" sz="1950" dirty="0"/>
              <a:t>Water </a:t>
            </a:r>
            <a:r>
              <a:rPr lang="en-US" sz="1950" dirty="0" err="1"/>
              <a:t>vapour</a:t>
            </a:r>
            <a:r>
              <a:rPr lang="en-US" sz="1950" dirty="0"/>
              <a:t>, methane, </a:t>
            </a:r>
            <a:r>
              <a:rPr lang="en-US" sz="1950" dirty="0" err="1"/>
              <a:t>carbondioxide</a:t>
            </a:r>
            <a:r>
              <a:rPr lang="en-US" sz="1950" dirty="0"/>
              <a:t> and ammonia released from molten mass covered the surface. </a:t>
            </a:r>
          </a:p>
          <a:p>
            <a:pPr algn="just"/>
            <a:r>
              <a:rPr lang="en-US" sz="1950" dirty="0"/>
              <a:t>The UV rays from the sun broke up </a:t>
            </a:r>
            <a:r>
              <a:rPr lang="en-US" sz="1950" b="1" dirty="0"/>
              <a:t>water</a:t>
            </a:r>
            <a:r>
              <a:rPr lang="en-US" sz="1950" dirty="0"/>
              <a:t> into </a:t>
            </a:r>
            <a:r>
              <a:rPr lang="en-US" sz="1950" b="1" dirty="0"/>
              <a:t>Hydrogen</a:t>
            </a:r>
            <a:r>
              <a:rPr lang="en-US" sz="1950" dirty="0"/>
              <a:t> and </a:t>
            </a:r>
            <a:r>
              <a:rPr lang="en-US" sz="1950" b="1" dirty="0"/>
              <a:t>Oxygen</a:t>
            </a:r>
            <a:r>
              <a:rPr lang="en-US" sz="1950" dirty="0"/>
              <a:t> and the lighter </a:t>
            </a:r>
            <a:r>
              <a:rPr lang="en-US" sz="1950" b="1" dirty="0"/>
              <a:t>H</a:t>
            </a:r>
            <a:r>
              <a:rPr lang="en-US" sz="1950" b="1" baseline="-25000" dirty="0"/>
              <a:t>2</a:t>
            </a:r>
            <a:r>
              <a:rPr lang="en-US" sz="1950" b="1" dirty="0"/>
              <a:t> </a:t>
            </a:r>
            <a:r>
              <a:rPr lang="en-US" sz="1950" dirty="0"/>
              <a:t>escaped. </a:t>
            </a:r>
          </a:p>
          <a:p>
            <a:pPr algn="just"/>
            <a:r>
              <a:rPr lang="en-US" sz="1950" dirty="0"/>
              <a:t>Oxygen combined with ammonia and methane to form water, CO</a:t>
            </a:r>
            <a:r>
              <a:rPr lang="en-US" sz="1950" baseline="-25000" dirty="0"/>
              <a:t>2</a:t>
            </a:r>
            <a:r>
              <a:rPr lang="en-US" sz="1950" dirty="0"/>
              <a:t>, O</a:t>
            </a:r>
            <a:r>
              <a:rPr lang="en-US" sz="1950" baseline="-25000" dirty="0"/>
              <a:t>3</a:t>
            </a:r>
            <a:r>
              <a:rPr lang="en-US" sz="1950" dirty="0"/>
              <a:t>and others. </a:t>
            </a:r>
          </a:p>
          <a:p>
            <a:pPr algn="just"/>
            <a:r>
              <a:rPr lang="en-US" sz="1950" dirty="0"/>
              <a:t>The ozone layer was formed. </a:t>
            </a:r>
          </a:p>
          <a:p>
            <a:pPr algn="just"/>
            <a:r>
              <a:rPr lang="en-US" sz="1950" dirty="0"/>
              <a:t>As it cooled, the water </a:t>
            </a:r>
            <a:r>
              <a:rPr lang="en-US" sz="1950" dirty="0" err="1"/>
              <a:t>vapour</a:t>
            </a:r>
            <a:r>
              <a:rPr lang="en-US" sz="1950" dirty="0"/>
              <a:t> fell as rain, to fill all the depressions and form oceans. </a:t>
            </a:r>
          </a:p>
          <a:p>
            <a:pPr algn="just"/>
            <a:r>
              <a:rPr lang="en-US" sz="1950" dirty="0"/>
              <a:t>Life appeared 500 million years after the formation of earth, i.e., almost four billion years back.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ORIGIN OF LIFE</a:t>
            </a:r>
            <a:endParaRPr lang="en-US" dirty="0"/>
          </a:p>
        </p:txBody>
      </p:sp>
      <p:sp>
        <p:nvSpPr>
          <p:cNvPr id="3" name="Content Placeholder 2"/>
          <p:cNvSpPr>
            <a:spLocks noGrp="1"/>
          </p:cNvSpPr>
          <p:nvPr>
            <p:ph idx="1"/>
          </p:nvPr>
        </p:nvSpPr>
        <p:spPr>
          <a:xfrm>
            <a:off x="457200" y="1485900"/>
            <a:ext cx="8229600" cy="3639852"/>
          </a:xfrm>
        </p:spPr>
        <p:txBody>
          <a:bodyPr>
            <a:normAutofit fontScale="92500" lnSpcReduction="20000"/>
          </a:bodyPr>
          <a:lstStyle/>
          <a:p>
            <a:pPr algn="just">
              <a:buNone/>
            </a:pPr>
            <a:r>
              <a:rPr lang="en-US" b="1" dirty="0"/>
              <a:t>Theory of panspermia / </a:t>
            </a:r>
            <a:r>
              <a:rPr lang="en-US" b="1" dirty="0" err="1"/>
              <a:t>cosmozoic</a:t>
            </a:r>
            <a:r>
              <a:rPr lang="en-US" b="1" dirty="0"/>
              <a:t> theory</a:t>
            </a:r>
          </a:p>
          <a:p>
            <a:pPr algn="just"/>
            <a:r>
              <a:rPr lang="en-US" dirty="0"/>
              <a:t>Some scientists believed that </a:t>
            </a:r>
            <a:r>
              <a:rPr lang="en-US" b="1" i="1" dirty="0">
                <a:solidFill>
                  <a:srgbClr val="FFFF00"/>
                </a:solidFill>
              </a:rPr>
              <a:t>spores </a:t>
            </a:r>
            <a:r>
              <a:rPr lang="en-US" b="1" i="1" dirty="0"/>
              <a:t>came from outside started life on earth</a:t>
            </a:r>
            <a:r>
              <a:rPr lang="en-US" dirty="0"/>
              <a:t>. </a:t>
            </a:r>
          </a:p>
          <a:p>
            <a:pPr algn="just"/>
            <a:r>
              <a:rPr lang="en-US" dirty="0"/>
              <a:t>Early Greek thinkers thought </a:t>
            </a:r>
            <a:r>
              <a:rPr lang="en-US" b="1" i="1" dirty="0"/>
              <a:t>units of life called </a:t>
            </a:r>
            <a:r>
              <a:rPr lang="en-US" b="1" i="1" dirty="0">
                <a:solidFill>
                  <a:srgbClr val="FFFF00"/>
                </a:solidFill>
              </a:rPr>
              <a:t>spores</a:t>
            </a:r>
            <a:r>
              <a:rPr lang="en-US" b="1" i="1" dirty="0"/>
              <a:t> were transferred to different planets including earth. </a:t>
            </a:r>
          </a:p>
          <a:p>
            <a:pPr algn="just"/>
            <a:r>
              <a:rPr lang="en-US" dirty="0"/>
              <a:t>‘</a:t>
            </a:r>
            <a:r>
              <a:rPr lang="en-US" b="1" dirty="0"/>
              <a:t>Panspermia</a:t>
            </a:r>
            <a:r>
              <a:rPr lang="en-US" dirty="0"/>
              <a:t>’ is still a </a:t>
            </a:r>
            <a:r>
              <a:rPr lang="en-US" dirty="0" err="1"/>
              <a:t>favourite</a:t>
            </a:r>
            <a:r>
              <a:rPr lang="en-US" dirty="0"/>
              <a:t> idea for some astronomers.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ORIGIN OF LIFE</a:t>
            </a:r>
            <a:endParaRPr lang="en-US" dirty="0"/>
          </a:p>
        </p:txBody>
      </p:sp>
      <p:sp>
        <p:nvSpPr>
          <p:cNvPr id="3" name="Content Placeholder 2"/>
          <p:cNvSpPr>
            <a:spLocks noGrp="1"/>
          </p:cNvSpPr>
          <p:nvPr>
            <p:ph idx="1"/>
          </p:nvPr>
        </p:nvSpPr>
        <p:spPr>
          <a:xfrm>
            <a:off x="457200" y="1291327"/>
            <a:ext cx="8229600" cy="3942438"/>
          </a:xfrm>
        </p:spPr>
        <p:txBody>
          <a:bodyPr>
            <a:normAutofit fontScale="70000" lnSpcReduction="20000"/>
          </a:bodyPr>
          <a:lstStyle/>
          <a:p>
            <a:pPr algn="just">
              <a:buNone/>
            </a:pPr>
            <a:r>
              <a:rPr lang="en-US" sz="3600" b="1" dirty="0"/>
              <a:t>Theory of spontaneous generation </a:t>
            </a:r>
          </a:p>
          <a:p>
            <a:pPr algn="just"/>
            <a:r>
              <a:rPr lang="en-US" dirty="0"/>
              <a:t>According to the theory, </a:t>
            </a:r>
            <a:r>
              <a:rPr lang="en-US" b="1" i="1" dirty="0">
                <a:solidFill>
                  <a:srgbClr val="FFFF00"/>
                </a:solidFill>
              </a:rPr>
              <a:t>life came out of decaying and rotting matter like straw, mud, etc. </a:t>
            </a:r>
          </a:p>
          <a:p>
            <a:pPr algn="just"/>
            <a:r>
              <a:rPr lang="en-US" dirty="0"/>
              <a:t>Spontaneous generation theory was dismissed/disapproved by Louis Pasteur.</a:t>
            </a:r>
          </a:p>
          <a:p>
            <a:pPr algn="just"/>
            <a:r>
              <a:rPr lang="en-US" b="1" dirty="0"/>
              <a:t>Louis Pasteur </a:t>
            </a:r>
            <a:r>
              <a:rPr lang="en-US" dirty="0"/>
              <a:t>by careful experimentation demonstrated that </a:t>
            </a:r>
            <a:r>
              <a:rPr lang="en-US" b="1" i="1" dirty="0">
                <a:solidFill>
                  <a:srgbClr val="FFFF00"/>
                </a:solidFill>
              </a:rPr>
              <a:t>life comes only from pre-existing life. </a:t>
            </a:r>
          </a:p>
          <a:p>
            <a:pPr algn="just"/>
            <a:r>
              <a:rPr lang="en-US" dirty="0"/>
              <a:t>He showed that in pre-</a:t>
            </a:r>
            <a:r>
              <a:rPr lang="en-US" dirty="0" err="1"/>
              <a:t>sterilised</a:t>
            </a:r>
            <a:r>
              <a:rPr lang="en-US" dirty="0"/>
              <a:t> flasks, life did not come from killed yeast while in another flask open to air, new living organisms arose from ‘killed yeast’. </a:t>
            </a:r>
          </a:p>
          <a:p>
            <a:pPr algn="just"/>
            <a:r>
              <a:rPr lang="en-US" dirty="0"/>
              <a:t>However, this did not answer how the first life form came on earth.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224"/>
            <a:ext cx="8229600" cy="540060"/>
          </a:xfrm>
        </p:spPr>
        <p:txBody>
          <a:bodyPr>
            <a:normAutofit fontScale="90000"/>
          </a:bodyPr>
          <a:lstStyle/>
          <a:p>
            <a:r>
              <a:rPr lang="en-US" b="1" dirty="0"/>
              <a:t>ORIGIN OF LIFE</a:t>
            </a:r>
            <a:endParaRPr lang="en-US" dirty="0"/>
          </a:p>
        </p:txBody>
      </p:sp>
      <p:sp>
        <p:nvSpPr>
          <p:cNvPr id="3" name="Content Placeholder 2"/>
          <p:cNvSpPr>
            <a:spLocks noGrp="1"/>
          </p:cNvSpPr>
          <p:nvPr>
            <p:ph idx="1"/>
          </p:nvPr>
        </p:nvSpPr>
        <p:spPr>
          <a:xfrm>
            <a:off x="107504" y="1399338"/>
            <a:ext cx="8856984" cy="3888432"/>
          </a:xfrm>
        </p:spPr>
        <p:txBody>
          <a:bodyPr>
            <a:noAutofit/>
          </a:bodyPr>
          <a:lstStyle/>
          <a:p>
            <a:pPr algn="just"/>
            <a:r>
              <a:rPr lang="en-US" sz="1950" b="1" dirty="0" err="1"/>
              <a:t>Oparin</a:t>
            </a:r>
            <a:r>
              <a:rPr lang="en-US" sz="1950" dirty="0"/>
              <a:t> of Russia and </a:t>
            </a:r>
            <a:r>
              <a:rPr lang="en-US" sz="1950" b="1" dirty="0"/>
              <a:t>Haldane</a:t>
            </a:r>
            <a:r>
              <a:rPr lang="en-US" sz="1950" dirty="0"/>
              <a:t> of England proposed that the </a:t>
            </a:r>
            <a:r>
              <a:rPr lang="en-US" sz="1950" b="1" i="1" dirty="0">
                <a:solidFill>
                  <a:srgbClr val="FFFF00"/>
                </a:solidFill>
              </a:rPr>
              <a:t>first form of life could have come from pre-existing non-living organic molecules (e.g. RNA, protein, etc.) and that formation of life was preceded by chemical evolution, i.e., formation of diverse organic molecules from inorganic constituents. </a:t>
            </a:r>
          </a:p>
          <a:p>
            <a:pPr algn="just"/>
            <a:r>
              <a:rPr lang="en-US" sz="1950" dirty="0"/>
              <a:t>The conditions on earth were – </a:t>
            </a:r>
            <a:r>
              <a:rPr lang="en-US" sz="1950" b="1" dirty="0"/>
              <a:t>high temperature, volcanic storms, reducing atmosphere containing CH</a:t>
            </a:r>
            <a:r>
              <a:rPr lang="en-US" sz="1950" b="1" baseline="-25000" dirty="0"/>
              <a:t>4</a:t>
            </a:r>
            <a:r>
              <a:rPr lang="en-US" sz="1950" b="1" dirty="0"/>
              <a:t>, NH</a:t>
            </a:r>
            <a:r>
              <a:rPr lang="en-US" sz="1950" b="1" baseline="-25000" dirty="0"/>
              <a:t>3</a:t>
            </a:r>
            <a:r>
              <a:rPr lang="en-US" sz="1950" b="1" dirty="0"/>
              <a:t>, etc</a:t>
            </a:r>
            <a:r>
              <a:rPr lang="en-US" sz="1950" dirty="0"/>
              <a:t>. </a:t>
            </a:r>
          </a:p>
          <a:p>
            <a:pPr algn="just"/>
            <a:r>
              <a:rPr lang="en-US" sz="1950" dirty="0"/>
              <a:t>In 1953, </a:t>
            </a:r>
            <a:r>
              <a:rPr lang="en-US" sz="1950" b="1" dirty="0">
                <a:solidFill>
                  <a:srgbClr val="FFFF00"/>
                </a:solidFill>
              </a:rPr>
              <a:t>Stanley </a:t>
            </a:r>
            <a:r>
              <a:rPr lang="en-US" sz="1950" b="1" dirty="0" err="1">
                <a:solidFill>
                  <a:srgbClr val="FFFF00"/>
                </a:solidFill>
              </a:rPr>
              <a:t>Loyd</a:t>
            </a:r>
            <a:r>
              <a:rPr lang="en-US" sz="1950" b="1" dirty="0">
                <a:solidFill>
                  <a:srgbClr val="FFFF00"/>
                </a:solidFill>
              </a:rPr>
              <a:t> Miller</a:t>
            </a:r>
            <a:r>
              <a:rPr lang="en-US" sz="1950" dirty="0"/>
              <a:t>, an American scientist created similar conditions in a laboratory scale. </a:t>
            </a:r>
          </a:p>
          <a:p>
            <a:pPr algn="just"/>
            <a:r>
              <a:rPr lang="en-US" sz="1950" dirty="0"/>
              <a:t>With similar experiments scientists observed, formation of </a:t>
            </a:r>
            <a:r>
              <a:rPr lang="en-US" sz="1950" b="1" dirty="0">
                <a:solidFill>
                  <a:srgbClr val="FFFF00"/>
                </a:solidFill>
              </a:rPr>
              <a:t>sugars, nitrogen bases, pigment and fats. </a:t>
            </a:r>
          </a:p>
          <a:p>
            <a:pPr algn="just"/>
            <a:r>
              <a:rPr lang="en-US" sz="1950" b="1" dirty="0">
                <a:solidFill>
                  <a:srgbClr val="FFFF00"/>
                </a:solidFill>
              </a:rPr>
              <a:t>Analysis of meteorite content </a:t>
            </a:r>
            <a:r>
              <a:rPr lang="en-US" sz="1950" dirty="0"/>
              <a:t>also revealed similar compounds indicating that similar processes are occurring elsewhere in space.</a:t>
            </a:r>
          </a:p>
        </p:txBody>
      </p:sp>
      <p:sp>
        <p:nvSpPr>
          <p:cNvPr id="4" name="Rectangle 3"/>
          <p:cNvSpPr/>
          <p:nvPr/>
        </p:nvSpPr>
        <p:spPr>
          <a:xfrm>
            <a:off x="395536" y="967292"/>
            <a:ext cx="8352928" cy="492443"/>
          </a:xfrm>
          <a:prstGeom prst="rect">
            <a:avLst/>
          </a:prstGeom>
        </p:spPr>
        <p:txBody>
          <a:bodyPr wrap="square">
            <a:spAutoFit/>
          </a:bodyPr>
          <a:lstStyle/>
          <a:p>
            <a:pPr algn="just">
              <a:buNone/>
            </a:pPr>
            <a:r>
              <a:rPr lang="en-US" sz="2600" b="1" dirty="0"/>
              <a:t>Theory of chemical evolution or </a:t>
            </a:r>
            <a:r>
              <a:rPr lang="en-US" sz="2600" b="1" dirty="0" err="1"/>
              <a:t>Oparin</a:t>
            </a:r>
            <a:r>
              <a:rPr lang="en-US" sz="2600" b="1" dirty="0"/>
              <a:t>-Haldane theory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1094"/>
            <a:ext cx="9144000" cy="857250"/>
          </a:xfrm>
        </p:spPr>
        <p:txBody>
          <a:bodyPr>
            <a:noAutofit/>
          </a:bodyPr>
          <a:lstStyle/>
          <a:p>
            <a:r>
              <a:rPr lang="en-US" sz="2000" b="1" dirty="0"/>
              <a:t>Distinguish between Hugo de Vries’s theory and  Darwinian theory </a:t>
            </a:r>
          </a:p>
        </p:txBody>
      </p:sp>
      <p:graphicFrame>
        <p:nvGraphicFramePr>
          <p:cNvPr id="4" name="Table 3"/>
          <p:cNvGraphicFramePr>
            <a:graphicFrameLocks noGrp="1"/>
          </p:cNvGraphicFramePr>
          <p:nvPr>
            <p:extLst>
              <p:ext uri="{D42A27DB-BD31-4B8C-83A1-F6EECF244321}">
                <p14:modId xmlns:p14="http://schemas.microsoft.com/office/powerpoint/2010/main" val="3864437966"/>
              </p:ext>
            </p:extLst>
          </p:nvPr>
        </p:nvGraphicFramePr>
        <p:xfrm>
          <a:off x="179512" y="1129308"/>
          <a:ext cx="8784976" cy="1920240"/>
        </p:xfrm>
        <a:graphic>
          <a:graphicData uri="http://schemas.openxmlformats.org/drawingml/2006/table">
            <a:tbl>
              <a:tblPr firstRow="1" bandRow="1">
                <a:tableStyleId>{5940675A-B579-460E-94D1-54222C63F5DA}</a:tableStyleId>
              </a:tblPr>
              <a:tblGrid>
                <a:gridCol w="4392488">
                  <a:extLst>
                    <a:ext uri="{9D8B030D-6E8A-4147-A177-3AD203B41FA5}">
                      <a16:colId xmlns:a16="http://schemas.microsoft.com/office/drawing/2014/main" val="20000"/>
                    </a:ext>
                  </a:extLst>
                </a:gridCol>
                <a:gridCol w="4392488">
                  <a:extLst>
                    <a:ext uri="{9D8B030D-6E8A-4147-A177-3AD203B41FA5}">
                      <a16:colId xmlns:a16="http://schemas.microsoft.com/office/drawing/2014/main" val="20001"/>
                    </a:ext>
                  </a:extLst>
                </a:gridCol>
              </a:tblGrid>
              <a:tr h="301752">
                <a:tc>
                  <a:txBody>
                    <a:bodyPr/>
                    <a:lstStyle/>
                    <a:p>
                      <a:pPr algn="ctr"/>
                      <a:r>
                        <a:rPr lang="en-US" sz="1800" b="1" dirty="0">
                          <a:solidFill>
                            <a:srgbClr val="FFFF00"/>
                          </a:solidFill>
                        </a:rPr>
                        <a:t>Hugo de </a:t>
                      </a:r>
                      <a:r>
                        <a:rPr lang="en-US" sz="1800" b="1" dirty="0" err="1">
                          <a:solidFill>
                            <a:srgbClr val="FFFF00"/>
                          </a:solidFill>
                        </a:rPr>
                        <a:t>Vries</a:t>
                      </a:r>
                      <a:endParaRPr lang="en-US" sz="1800" b="1" dirty="0">
                        <a:solidFill>
                          <a:srgbClr val="FFFF00"/>
                        </a:solidFill>
                      </a:endParaRPr>
                    </a:p>
                  </a:txBody>
                  <a:tcPr marT="34290" marB="34290"/>
                </a:tc>
                <a:tc>
                  <a:txBody>
                    <a:bodyPr/>
                    <a:lstStyle/>
                    <a:p>
                      <a:pPr algn="ctr"/>
                      <a:r>
                        <a:rPr lang="en-US" sz="1800" b="1" dirty="0">
                          <a:solidFill>
                            <a:srgbClr val="FFFF00"/>
                          </a:solidFill>
                        </a:rPr>
                        <a:t>Darwinian theory</a:t>
                      </a:r>
                    </a:p>
                  </a:txBody>
                  <a:tcPr marT="34290" marB="34290"/>
                </a:tc>
                <a:extLst>
                  <a:ext uri="{0D108BD9-81ED-4DB2-BD59-A6C34878D82A}">
                    <a16:rowId xmlns:a16="http://schemas.microsoft.com/office/drawing/2014/main" val="10000"/>
                  </a:ext>
                </a:extLst>
              </a:tr>
              <a:tr h="525780">
                <a:tc>
                  <a:txBody>
                    <a:bodyPr/>
                    <a:lstStyle/>
                    <a:p>
                      <a:pPr algn="just"/>
                      <a:r>
                        <a:rPr lang="en-US" sz="1800" dirty="0"/>
                        <a:t>Mutation caused evolution </a:t>
                      </a:r>
                      <a:endParaRPr lang="en-US" sz="1800" b="0" dirty="0"/>
                    </a:p>
                  </a:txBody>
                  <a:tcPr marT="34290" marB="34290"/>
                </a:tc>
                <a:tc>
                  <a:txBody>
                    <a:bodyPr/>
                    <a:lstStyle/>
                    <a:p>
                      <a:pPr algn="just"/>
                      <a:r>
                        <a:rPr lang="en-US" sz="1800" dirty="0"/>
                        <a:t>Minor inheritable</a:t>
                      </a:r>
                      <a:r>
                        <a:rPr lang="en-US" sz="1800" baseline="0" dirty="0"/>
                        <a:t> </a:t>
                      </a:r>
                      <a:r>
                        <a:rPr lang="en-US" sz="1800" dirty="0"/>
                        <a:t>variations caused evolution</a:t>
                      </a:r>
                      <a:endParaRPr lang="en-US" sz="1800" b="0" dirty="0"/>
                    </a:p>
                  </a:txBody>
                  <a:tcPr marT="34290" marB="34290"/>
                </a:tc>
                <a:extLst>
                  <a:ext uri="{0D108BD9-81ED-4DB2-BD59-A6C34878D82A}">
                    <a16:rowId xmlns:a16="http://schemas.microsoft.com/office/drawing/2014/main" val="10001"/>
                  </a:ext>
                </a:extLst>
              </a:tr>
              <a:tr h="301752">
                <a:tc>
                  <a:txBody>
                    <a:bodyPr/>
                    <a:lstStyle/>
                    <a:p>
                      <a:pPr algn="just"/>
                      <a:r>
                        <a:rPr lang="en-US" sz="1800" dirty="0"/>
                        <a:t>Mutations are random and directionless </a:t>
                      </a:r>
                      <a:endParaRPr lang="en-US" sz="1800" b="0" dirty="0"/>
                    </a:p>
                  </a:txBody>
                  <a:tcPr marT="34290" marB="34290"/>
                </a:tc>
                <a:tc>
                  <a:txBody>
                    <a:bodyPr/>
                    <a:lstStyle/>
                    <a:p>
                      <a:pPr algn="just"/>
                      <a:r>
                        <a:rPr lang="en-US" sz="1800" dirty="0"/>
                        <a:t>Variations are small and directional</a:t>
                      </a:r>
                      <a:endParaRPr lang="en-US" sz="1800" b="0" dirty="0"/>
                    </a:p>
                  </a:txBody>
                  <a:tcPr marT="34290" marB="34290"/>
                </a:tc>
                <a:extLst>
                  <a:ext uri="{0D108BD9-81ED-4DB2-BD59-A6C34878D82A}">
                    <a16:rowId xmlns:a16="http://schemas.microsoft.com/office/drawing/2014/main" val="10002"/>
                  </a:ext>
                </a:extLst>
              </a:tr>
              <a:tr h="534924">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dirty="0"/>
                        <a:t>large difference arising suddenly in a population (SALTATION). </a:t>
                      </a:r>
                      <a:endParaRPr lang="en-US" sz="1800" b="0" dirty="0"/>
                    </a:p>
                  </a:txBody>
                  <a:tcPr marT="34290" marB="34290"/>
                </a:tc>
                <a:tc>
                  <a:txBody>
                    <a:bodyPr/>
                    <a:lstStyle/>
                    <a:p>
                      <a:pPr algn="just"/>
                      <a:r>
                        <a:rPr lang="en-US" sz="1800" dirty="0"/>
                        <a:t>Evolution is gradual </a:t>
                      </a:r>
                      <a:endParaRPr lang="en-US" sz="1800" b="0" dirty="0"/>
                    </a:p>
                  </a:txBody>
                  <a:tcPr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7176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224"/>
            <a:ext cx="8229600" cy="857250"/>
          </a:xfrm>
        </p:spPr>
        <p:txBody>
          <a:bodyPr/>
          <a:lstStyle/>
          <a:p>
            <a:r>
              <a:rPr lang="en-US" b="1" dirty="0"/>
              <a:t>ORIGIN OF LIFE</a:t>
            </a:r>
            <a:endParaRPr lang="en-US" dirty="0"/>
          </a:p>
        </p:txBody>
      </p:sp>
      <p:sp>
        <p:nvSpPr>
          <p:cNvPr id="3" name="Content Placeholder 2"/>
          <p:cNvSpPr>
            <a:spLocks noGrp="1"/>
          </p:cNvSpPr>
          <p:nvPr>
            <p:ph idx="1"/>
          </p:nvPr>
        </p:nvSpPr>
        <p:spPr>
          <a:xfrm>
            <a:off x="457200" y="1075302"/>
            <a:ext cx="8229600" cy="4212468"/>
          </a:xfrm>
        </p:spPr>
        <p:txBody>
          <a:bodyPr>
            <a:noAutofit/>
          </a:bodyPr>
          <a:lstStyle/>
          <a:p>
            <a:pPr algn="just"/>
            <a:r>
              <a:rPr lang="en-US" sz="2000" b="1" dirty="0">
                <a:solidFill>
                  <a:srgbClr val="FFFF00"/>
                </a:solidFill>
              </a:rPr>
              <a:t>S L Miller</a:t>
            </a:r>
            <a:r>
              <a:rPr lang="en-US" sz="2100" b="1" dirty="0">
                <a:solidFill>
                  <a:srgbClr val="FFFF00"/>
                </a:solidFill>
              </a:rPr>
              <a:t> </a:t>
            </a:r>
            <a:r>
              <a:rPr lang="en-US" sz="2100" dirty="0"/>
              <a:t>created </a:t>
            </a:r>
            <a:r>
              <a:rPr lang="en-US" sz="2100" b="1" dirty="0">
                <a:solidFill>
                  <a:srgbClr val="FFFF00"/>
                </a:solidFill>
              </a:rPr>
              <a:t>electric discharge </a:t>
            </a:r>
            <a:r>
              <a:rPr lang="en-US" sz="2100" dirty="0"/>
              <a:t>in a </a:t>
            </a:r>
            <a:r>
              <a:rPr lang="en-US" sz="2100" b="1" dirty="0">
                <a:solidFill>
                  <a:srgbClr val="FFFF00"/>
                </a:solidFill>
              </a:rPr>
              <a:t>closed flask </a:t>
            </a:r>
            <a:r>
              <a:rPr lang="en-US" sz="2100" dirty="0"/>
              <a:t>containing </a:t>
            </a:r>
            <a:r>
              <a:rPr lang="en-US" sz="2100" b="1" dirty="0">
                <a:solidFill>
                  <a:srgbClr val="FFFF00"/>
                </a:solidFill>
              </a:rPr>
              <a:t>CH</a:t>
            </a:r>
            <a:r>
              <a:rPr lang="en-US" sz="2100" b="1" baseline="-25000" dirty="0">
                <a:solidFill>
                  <a:srgbClr val="FFFF00"/>
                </a:solidFill>
              </a:rPr>
              <a:t>4</a:t>
            </a:r>
            <a:r>
              <a:rPr lang="en-US" sz="2100" b="1" dirty="0">
                <a:solidFill>
                  <a:srgbClr val="FFFF00"/>
                </a:solidFill>
              </a:rPr>
              <a:t>, H</a:t>
            </a:r>
            <a:r>
              <a:rPr lang="en-US" sz="2100" b="1" baseline="-25000" dirty="0">
                <a:solidFill>
                  <a:srgbClr val="FFFF00"/>
                </a:solidFill>
              </a:rPr>
              <a:t>2</a:t>
            </a:r>
            <a:r>
              <a:rPr lang="en-US" sz="2100" b="1" dirty="0">
                <a:solidFill>
                  <a:srgbClr val="FFFF00"/>
                </a:solidFill>
              </a:rPr>
              <a:t>, NH</a:t>
            </a:r>
            <a:r>
              <a:rPr lang="en-US" sz="2100" b="1" baseline="-25000" dirty="0">
                <a:solidFill>
                  <a:srgbClr val="FFFF00"/>
                </a:solidFill>
              </a:rPr>
              <a:t>3</a:t>
            </a:r>
            <a:r>
              <a:rPr lang="en-US" sz="2100" b="1" dirty="0">
                <a:solidFill>
                  <a:srgbClr val="FFFF00"/>
                </a:solidFill>
              </a:rPr>
              <a:t> </a:t>
            </a:r>
            <a:r>
              <a:rPr lang="en-US" sz="2100" dirty="0"/>
              <a:t>and water </a:t>
            </a:r>
            <a:r>
              <a:rPr lang="en-US" sz="2100" b="1" dirty="0" err="1">
                <a:solidFill>
                  <a:srgbClr val="FFFF00"/>
                </a:solidFill>
              </a:rPr>
              <a:t>vapour</a:t>
            </a:r>
            <a:r>
              <a:rPr lang="en-US" sz="2100" b="1" dirty="0">
                <a:solidFill>
                  <a:srgbClr val="FFFF00"/>
                </a:solidFill>
              </a:rPr>
              <a:t> at 800 </a:t>
            </a:r>
            <a:r>
              <a:rPr lang="en-US" sz="2100" b="1" dirty="0">
                <a:solidFill>
                  <a:srgbClr val="FFFF00"/>
                </a:solidFill>
                <a:latin typeface="Times New Roman"/>
                <a:cs typeface="Times New Roman"/>
              </a:rPr>
              <a:t>º</a:t>
            </a:r>
            <a:r>
              <a:rPr lang="en-US" sz="2100" b="1" dirty="0">
                <a:solidFill>
                  <a:srgbClr val="FFFF00"/>
                </a:solidFill>
              </a:rPr>
              <a:t>C</a:t>
            </a:r>
            <a:r>
              <a:rPr lang="en-US" sz="2100" dirty="0"/>
              <a:t>. He </a:t>
            </a:r>
            <a:r>
              <a:rPr lang="en-US" sz="2100" b="1" dirty="0">
                <a:solidFill>
                  <a:srgbClr val="FFFF00"/>
                </a:solidFill>
              </a:rPr>
              <a:t>observed formation of amino acids. </a:t>
            </a:r>
          </a:p>
        </p:txBody>
      </p:sp>
      <p:grpSp>
        <p:nvGrpSpPr>
          <p:cNvPr id="6" name="Group 5"/>
          <p:cNvGrpSpPr/>
          <p:nvPr/>
        </p:nvGrpSpPr>
        <p:grpSpPr>
          <a:xfrm>
            <a:off x="1763689" y="1921397"/>
            <a:ext cx="5906617" cy="3467115"/>
            <a:chOff x="1835696" y="1235610"/>
            <a:chExt cx="6132955" cy="5759212"/>
          </a:xfrm>
        </p:grpSpPr>
        <p:pic>
          <p:nvPicPr>
            <p:cNvPr id="4" name="Picture 2"/>
            <p:cNvPicPr>
              <a:picLocks noChangeAspect="1" noChangeArrowheads="1"/>
            </p:cNvPicPr>
            <p:nvPr/>
          </p:nvPicPr>
          <p:blipFill>
            <a:blip r:embed="rId2" cstate="print"/>
            <a:srcRect l="22605" t="2751" r="16794" b="2751"/>
            <a:stretch>
              <a:fillRect/>
            </a:stretch>
          </p:blipFill>
          <p:spPr bwMode="auto">
            <a:xfrm>
              <a:off x="1910462" y="1235610"/>
              <a:ext cx="5893718" cy="5167096"/>
            </a:xfrm>
            <a:prstGeom prst="rect">
              <a:avLst/>
            </a:prstGeom>
            <a:noFill/>
            <a:ln w="9525">
              <a:noFill/>
              <a:miter lim="800000"/>
              <a:headEnd/>
              <a:tailEnd/>
            </a:ln>
          </p:spPr>
        </p:pic>
        <p:sp>
          <p:nvSpPr>
            <p:cNvPr id="5" name="Rectangle 4"/>
            <p:cNvSpPr/>
            <p:nvPr/>
          </p:nvSpPr>
          <p:spPr>
            <a:xfrm>
              <a:off x="1835696" y="6381326"/>
              <a:ext cx="6132955" cy="613496"/>
            </a:xfrm>
            <a:prstGeom prst="rect">
              <a:avLst/>
            </a:prstGeom>
          </p:spPr>
          <p:txBody>
            <a:bodyPr wrap="none">
              <a:spAutoFit/>
            </a:bodyPr>
            <a:lstStyle/>
            <a:p>
              <a:r>
                <a:rPr lang="en-US" b="1" dirty="0"/>
                <a:t>Diagrammatic representation of Miller’s experimental setup</a:t>
              </a: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7231"/>
            <a:ext cx="8229600" cy="651719"/>
          </a:xfrm>
        </p:spPr>
        <p:txBody>
          <a:bodyPr>
            <a:normAutofit fontScale="90000"/>
          </a:bodyPr>
          <a:lstStyle/>
          <a:p>
            <a:r>
              <a:rPr lang="en-US" b="1" dirty="0"/>
              <a:t>ORIGIN OF LIFE</a:t>
            </a:r>
            <a:endParaRPr lang="en-US" dirty="0"/>
          </a:p>
        </p:txBody>
      </p:sp>
      <p:sp>
        <p:nvSpPr>
          <p:cNvPr id="3" name="Content Placeholder 2"/>
          <p:cNvSpPr>
            <a:spLocks noGrp="1"/>
          </p:cNvSpPr>
          <p:nvPr>
            <p:ph idx="1"/>
          </p:nvPr>
        </p:nvSpPr>
        <p:spPr>
          <a:xfrm>
            <a:off x="323528" y="1237320"/>
            <a:ext cx="8435280" cy="3996444"/>
          </a:xfrm>
        </p:spPr>
        <p:txBody>
          <a:bodyPr>
            <a:noAutofit/>
          </a:bodyPr>
          <a:lstStyle/>
          <a:p>
            <a:pPr algn="just"/>
            <a:r>
              <a:rPr lang="en-US" sz="2800" dirty="0"/>
              <a:t>We have no idea about how the first </a:t>
            </a:r>
            <a:r>
              <a:rPr lang="en-US" sz="2800" b="1" dirty="0">
                <a:solidFill>
                  <a:srgbClr val="FFFF00"/>
                </a:solidFill>
              </a:rPr>
              <a:t>self replicating metabolic capsule</a:t>
            </a:r>
            <a:r>
              <a:rPr lang="en-US" sz="2800" dirty="0"/>
              <a:t> of life arose. </a:t>
            </a:r>
          </a:p>
          <a:p>
            <a:pPr algn="just"/>
            <a:r>
              <a:rPr lang="en-US" sz="2800" dirty="0"/>
              <a:t>The </a:t>
            </a:r>
            <a:r>
              <a:rPr lang="en-US" sz="2800" b="1" dirty="0">
                <a:solidFill>
                  <a:srgbClr val="FFFF00"/>
                </a:solidFill>
              </a:rPr>
              <a:t>first non-cellular forms </a:t>
            </a:r>
            <a:r>
              <a:rPr lang="en-US" sz="2800" dirty="0"/>
              <a:t>of life could have originated </a:t>
            </a:r>
            <a:r>
              <a:rPr lang="en-US" sz="2800" b="1" dirty="0">
                <a:solidFill>
                  <a:srgbClr val="FFFF00"/>
                </a:solidFill>
              </a:rPr>
              <a:t>3 billion years</a:t>
            </a:r>
            <a:r>
              <a:rPr lang="en-US" sz="2800" dirty="0"/>
              <a:t> back. </a:t>
            </a:r>
          </a:p>
          <a:p>
            <a:pPr algn="just"/>
            <a:r>
              <a:rPr lang="en-US" sz="2800" dirty="0"/>
              <a:t>First </a:t>
            </a:r>
            <a:r>
              <a:rPr lang="en-US" sz="2800" b="1" dirty="0">
                <a:solidFill>
                  <a:srgbClr val="FFFF00"/>
                </a:solidFill>
              </a:rPr>
              <a:t>non-cellular forms of life</a:t>
            </a:r>
            <a:r>
              <a:rPr lang="en-US" sz="2800" dirty="0"/>
              <a:t> would have been </a:t>
            </a:r>
            <a:r>
              <a:rPr lang="en-US" sz="2800" b="1" dirty="0">
                <a:solidFill>
                  <a:srgbClr val="FFFF00"/>
                </a:solidFill>
              </a:rPr>
              <a:t>giant molecules </a:t>
            </a:r>
            <a:r>
              <a:rPr lang="en-US" sz="2800" dirty="0"/>
              <a:t>(</a:t>
            </a:r>
            <a:r>
              <a:rPr lang="en-US" sz="2800" b="1" dirty="0"/>
              <a:t>RNA, Protein, Polysaccharides, etc</a:t>
            </a:r>
            <a:r>
              <a:rPr lang="en-US" sz="2800" dirty="0"/>
              <a:t>.). </a:t>
            </a:r>
          </a:p>
          <a:p>
            <a:pPr algn="just"/>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7231"/>
            <a:ext cx="8229600" cy="651719"/>
          </a:xfrm>
        </p:spPr>
        <p:txBody>
          <a:bodyPr>
            <a:normAutofit fontScale="90000"/>
          </a:bodyPr>
          <a:lstStyle/>
          <a:p>
            <a:r>
              <a:rPr lang="en-US" b="1" dirty="0"/>
              <a:t>ORIGIN OF LIFE</a:t>
            </a:r>
            <a:endParaRPr lang="en-US" dirty="0"/>
          </a:p>
        </p:txBody>
      </p:sp>
      <p:sp>
        <p:nvSpPr>
          <p:cNvPr id="3" name="Content Placeholder 2"/>
          <p:cNvSpPr>
            <a:spLocks noGrp="1"/>
          </p:cNvSpPr>
          <p:nvPr>
            <p:ph idx="1"/>
          </p:nvPr>
        </p:nvSpPr>
        <p:spPr>
          <a:xfrm>
            <a:off x="323528" y="1237320"/>
            <a:ext cx="8435280" cy="3996444"/>
          </a:xfrm>
        </p:spPr>
        <p:txBody>
          <a:bodyPr>
            <a:noAutofit/>
          </a:bodyPr>
          <a:lstStyle/>
          <a:p>
            <a:pPr algn="just"/>
            <a:r>
              <a:rPr lang="en-US" sz="2800" dirty="0"/>
              <a:t>The </a:t>
            </a:r>
            <a:r>
              <a:rPr lang="en-US" sz="2800" b="1" dirty="0">
                <a:solidFill>
                  <a:srgbClr val="FFFF00"/>
                </a:solidFill>
              </a:rPr>
              <a:t>first single celled form of life </a:t>
            </a:r>
            <a:r>
              <a:rPr lang="en-US" sz="2800" dirty="0"/>
              <a:t>probably originated about </a:t>
            </a:r>
            <a:r>
              <a:rPr lang="en-US" sz="2800" b="1" dirty="0">
                <a:solidFill>
                  <a:srgbClr val="FFFF00"/>
                </a:solidFill>
              </a:rPr>
              <a:t>2000 million </a:t>
            </a:r>
            <a:r>
              <a:rPr lang="en-US" sz="2800" dirty="0"/>
              <a:t>years ago. </a:t>
            </a:r>
          </a:p>
          <a:p>
            <a:pPr algn="just"/>
            <a:r>
              <a:rPr lang="en-US" sz="2800" dirty="0"/>
              <a:t>All life forms were in </a:t>
            </a:r>
            <a:r>
              <a:rPr lang="en-US" sz="2800" b="1" dirty="0">
                <a:solidFill>
                  <a:srgbClr val="FFFF00"/>
                </a:solidFill>
              </a:rPr>
              <a:t>water environment</a:t>
            </a:r>
            <a:r>
              <a:rPr lang="en-US" sz="2800" dirty="0"/>
              <a:t> only. </a:t>
            </a:r>
          </a:p>
          <a:p>
            <a:pPr algn="just"/>
            <a:r>
              <a:rPr lang="en-US" sz="2800" dirty="0"/>
              <a:t>The </a:t>
            </a:r>
            <a:r>
              <a:rPr lang="en-US" sz="2800" b="1" dirty="0">
                <a:solidFill>
                  <a:srgbClr val="FFFF00"/>
                </a:solidFill>
              </a:rPr>
              <a:t>first form of life </a:t>
            </a:r>
            <a:r>
              <a:rPr lang="en-US" sz="2800" dirty="0"/>
              <a:t>arose slowly from </a:t>
            </a:r>
            <a:r>
              <a:rPr lang="en-US" sz="2800" b="1" dirty="0">
                <a:solidFill>
                  <a:srgbClr val="FFFF00"/>
                </a:solidFill>
              </a:rPr>
              <a:t>non-living molecules (biogenesis) </a:t>
            </a:r>
            <a:r>
              <a:rPr lang="en-US" sz="2800" dirty="0"/>
              <a:t>is accepted by majority. </a:t>
            </a:r>
          </a:p>
          <a:p>
            <a:pPr algn="just"/>
            <a:r>
              <a:rPr lang="en-US" sz="2800" dirty="0"/>
              <a:t>Evolution of </a:t>
            </a:r>
            <a:r>
              <a:rPr lang="en-US" sz="2800" b="1" dirty="0">
                <a:solidFill>
                  <a:srgbClr val="FFFF00"/>
                </a:solidFill>
              </a:rPr>
              <a:t>first cellular forms of life </a:t>
            </a:r>
            <a:r>
              <a:rPr lang="en-US" sz="2800" dirty="0"/>
              <a:t>into the </a:t>
            </a:r>
            <a:r>
              <a:rPr lang="en-US" sz="2800" b="1" dirty="0">
                <a:solidFill>
                  <a:srgbClr val="FFFF00"/>
                </a:solidFill>
              </a:rPr>
              <a:t>complex biodiversity</a:t>
            </a:r>
            <a:r>
              <a:rPr lang="en-US" sz="2800" dirty="0"/>
              <a:t> of today is the fascinating story and was explained by different theories.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095" y="491729"/>
            <a:ext cx="8686800" cy="857250"/>
          </a:xfrm>
        </p:spPr>
        <p:txBody>
          <a:bodyPr>
            <a:normAutofit fontScale="90000"/>
          </a:bodyPr>
          <a:lstStyle/>
          <a:p>
            <a:r>
              <a:rPr lang="en-US" b="1" dirty="0"/>
              <a:t>EVOLUTION OF LIFE FORMS – A THEORY</a:t>
            </a:r>
            <a:endParaRPr lang="en-US" dirty="0"/>
          </a:p>
        </p:txBody>
      </p:sp>
      <p:sp>
        <p:nvSpPr>
          <p:cNvPr id="3" name="Content Placeholder 2"/>
          <p:cNvSpPr>
            <a:spLocks noGrp="1"/>
          </p:cNvSpPr>
          <p:nvPr>
            <p:ph idx="1"/>
          </p:nvPr>
        </p:nvSpPr>
        <p:spPr/>
        <p:txBody>
          <a:bodyPr>
            <a:noAutofit/>
          </a:bodyPr>
          <a:lstStyle/>
          <a:p>
            <a:pPr algn="just"/>
            <a:r>
              <a:rPr lang="en-US" sz="2400" b="1" dirty="0">
                <a:solidFill>
                  <a:srgbClr val="FFFF00"/>
                </a:solidFill>
              </a:rPr>
              <a:t>Conventional religious literature</a:t>
            </a:r>
            <a:r>
              <a:rPr lang="en-US" sz="2400" dirty="0"/>
              <a:t> tells us about the </a:t>
            </a:r>
            <a:r>
              <a:rPr lang="en-US" sz="2400" b="1" dirty="0">
                <a:solidFill>
                  <a:srgbClr val="FFFF00"/>
                </a:solidFill>
              </a:rPr>
              <a:t>theory of special creation</a:t>
            </a:r>
            <a:r>
              <a:rPr lang="en-US" sz="2400" dirty="0"/>
              <a:t>. This theory has three connotations.</a:t>
            </a:r>
          </a:p>
          <a:p>
            <a:pPr marL="914400" lvl="1" indent="-514350" algn="just">
              <a:buFont typeface="+mj-lt"/>
              <a:buAutoNum type="arabicPeriod"/>
            </a:pPr>
            <a:r>
              <a:rPr lang="en-US" sz="2400" dirty="0"/>
              <a:t>that all living organisms (species or types) that we see, today were </a:t>
            </a:r>
            <a:r>
              <a:rPr lang="en-US" sz="2400" b="1" dirty="0">
                <a:solidFill>
                  <a:srgbClr val="FFFF00"/>
                </a:solidFill>
              </a:rPr>
              <a:t>created</a:t>
            </a:r>
            <a:r>
              <a:rPr lang="en-US" sz="2400" dirty="0"/>
              <a:t> as such. </a:t>
            </a:r>
          </a:p>
          <a:p>
            <a:pPr marL="914400" lvl="1" indent="-514350" algn="just">
              <a:buFont typeface="+mj-lt"/>
              <a:buAutoNum type="arabicPeriod"/>
            </a:pPr>
            <a:r>
              <a:rPr lang="en-US" sz="2400" dirty="0"/>
              <a:t>that the diversity was always the same since creation and will be the same in future also. </a:t>
            </a:r>
          </a:p>
          <a:p>
            <a:pPr marL="914400" lvl="1" indent="-514350" algn="just">
              <a:buFont typeface="+mj-lt"/>
              <a:buAutoNum type="arabicPeriod"/>
            </a:pPr>
            <a:r>
              <a:rPr lang="en-US" sz="2400" dirty="0"/>
              <a:t>that earth is </a:t>
            </a:r>
            <a:r>
              <a:rPr lang="en-US" sz="2400" dirty="0">
                <a:solidFill>
                  <a:srgbClr val="FFFF00"/>
                </a:solidFill>
              </a:rPr>
              <a:t>about 4000 years old</a:t>
            </a:r>
            <a:r>
              <a:rPr lang="en-US" sz="2400" dirty="0"/>
              <a:t>, </a:t>
            </a:r>
          </a:p>
          <a:p>
            <a:pPr marL="514350" indent="-514350" algn="just"/>
            <a:r>
              <a:rPr lang="en-US" sz="2400" dirty="0"/>
              <a:t>All these ideas were strongly challenged during the nineteenth century.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095" y="491729"/>
            <a:ext cx="8686800" cy="857250"/>
          </a:xfrm>
        </p:spPr>
        <p:txBody>
          <a:bodyPr>
            <a:normAutofit fontScale="90000"/>
          </a:bodyPr>
          <a:lstStyle/>
          <a:p>
            <a:r>
              <a:rPr lang="en-US" b="1" dirty="0"/>
              <a:t>EVOLUTION OF LIFE FORMS – A THEORY</a:t>
            </a:r>
            <a:endParaRPr lang="en-US" dirty="0"/>
          </a:p>
        </p:txBody>
      </p:sp>
      <p:sp>
        <p:nvSpPr>
          <p:cNvPr id="3" name="Content Placeholder 2"/>
          <p:cNvSpPr>
            <a:spLocks noGrp="1"/>
          </p:cNvSpPr>
          <p:nvPr>
            <p:ph idx="1"/>
          </p:nvPr>
        </p:nvSpPr>
        <p:spPr/>
        <p:txBody>
          <a:bodyPr>
            <a:noAutofit/>
          </a:bodyPr>
          <a:lstStyle/>
          <a:p>
            <a:pPr algn="just"/>
            <a:r>
              <a:rPr lang="en-US" sz="2000" dirty="0"/>
              <a:t>Based on observations made during a sea voyage in a sail ship called </a:t>
            </a:r>
            <a:r>
              <a:rPr lang="en-US" sz="2000" b="1" dirty="0">
                <a:solidFill>
                  <a:srgbClr val="FFFF00"/>
                </a:solidFill>
              </a:rPr>
              <a:t>H.M.S. Beagle </a:t>
            </a:r>
            <a:r>
              <a:rPr lang="en-US" sz="2000" dirty="0"/>
              <a:t>round the world, </a:t>
            </a:r>
            <a:r>
              <a:rPr lang="en-US" sz="2000" b="1" dirty="0">
                <a:solidFill>
                  <a:srgbClr val="FFFF00"/>
                </a:solidFill>
              </a:rPr>
              <a:t>Charles Darwin </a:t>
            </a:r>
            <a:r>
              <a:rPr lang="en-US" sz="2000" dirty="0"/>
              <a:t>concluded his findings as follow in ‘</a:t>
            </a:r>
            <a:r>
              <a:rPr lang="en-US" sz="2000" b="1" i="1" dirty="0"/>
              <a:t>The origin of species</a:t>
            </a:r>
            <a:r>
              <a:rPr lang="en-US" sz="2000" dirty="0"/>
              <a:t>’;</a:t>
            </a:r>
          </a:p>
          <a:p>
            <a:pPr algn="just"/>
            <a:r>
              <a:rPr lang="en-US" sz="2000" b="1" dirty="0"/>
              <a:t>existing living forms </a:t>
            </a:r>
            <a:r>
              <a:rPr lang="en-US" sz="2000" b="1" dirty="0">
                <a:solidFill>
                  <a:srgbClr val="FFFF00"/>
                </a:solidFill>
              </a:rPr>
              <a:t>share similarities</a:t>
            </a:r>
            <a:r>
              <a:rPr lang="en-US" sz="2000" b="1" dirty="0"/>
              <a:t> to varying degrees </a:t>
            </a:r>
            <a:r>
              <a:rPr lang="en-US" sz="2000" b="1" dirty="0">
                <a:solidFill>
                  <a:srgbClr val="FFFF00"/>
                </a:solidFill>
              </a:rPr>
              <a:t>among themselves </a:t>
            </a:r>
            <a:r>
              <a:rPr lang="en-US" sz="2000" b="1" dirty="0"/>
              <a:t>as well as with </a:t>
            </a:r>
            <a:r>
              <a:rPr lang="en-US" sz="2000" b="1" dirty="0">
                <a:solidFill>
                  <a:srgbClr val="FFFF00"/>
                </a:solidFill>
              </a:rPr>
              <a:t>life forms that existed millions of years ago</a:t>
            </a:r>
            <a:r>
              <a:rPr lang="en-US" sz="2000" b="1" dirty="0"/>
              <a:t> </a:t>
            </a:r>
            <a:r>
              <a:rPr lang="en-US" sz="2000" b="1" i="1" dirty="0"/>
              <a:t>(Species of organisms inhabiting earth today descended from ancestral species)</a:t>
            </a:r>
            <a:r>
              <a:rPr lang="en-US" sz="2000" b="1" dirty="0"/>
              <a:t>. </a:t>
            </a:r>
          </a:p>
          <a:p>
            <a:pPr lvl="1" algn="just">
              <a:buFont typeface="Wingdings" pitchFamily="2" charset="2"/>
              <a:buChar char="ü"/>
            </a:pPr>
            <a:r>
              <a:rPr lang="en-US" sz="2000" b="1" dirty="0"/>
              <a:t>Many such life forms do not exist any more (Extinct). </a:t>
            </a:r>
          </a:p>
          <a:p>
            <a:pPr lvl="1" algn="just">
              <a:buFont typeface="Wingdings" pitchFamily="2" charset="2"/>
              <a:buChar char="ü"/>
            </a:pPr>
            <a:r>
              <a:rPr lang="en-US" sz="2000" b="1" dirty="0"/>
              <a:t>Many new forms of life arose at different periods of history of earth. </a:t>
            </a:r>
          </a:p>
          <a:p>
            <a:pPr lvl="1" algn="just">
              <a:buFont typeface="Wingdings" pitchFamily="2" charset="2"/>
              <a:buChar char="ü"/>
            </a:pPr>
            <a:r>
              <a:rPr lang="en-US" sz="2000" b="1" dirty="0"/>
              <a:t>There has been </a:t>
            </a:r>
            <a:r>
              <a:rPr lang="en-US" sz="2000" b="1" dirty="0">
                <a:solidFill>
                  <a:srgbClr val="FFFF00"/>
                </a:solidFill>
              </a:rPr>
              <a:t>gradual evolution </a:t>
            </a:r>
            <a:r>
              <a:rPr lang="en-US" sz="2000" b="1" dirty="0"/>
              <a:t>of life forms. </a:t>
            </a:r>
            <a:endParaRPr lang="en-US" sz="1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095" y="319218"/>
            <a:ext cx="8686800" cy="857250"/>
          </a:xfrm>
        </p:spPr>
        <p:txBody>
          <a:bodyPr>
            <a:normAutofit fontScale="90000"/>
          </a:bodyPr>
          <a:lstStyle/>
          <a:p>
            <a:r>
              <a:rPr lang="en-US" b="1" dirty="0"/>
              <a:t>EVOLUTION OF LIFE FORMS – A THEORY</a:t>
            </a:r>
            <a:endParaRPr lang="en-US" dirty="0"/>
          </a:p>
        </p:txBody>
      </p:sp>
      <p:sp>
        <p:nvSpPr>
          <p:cNvPr id="3" name="Content Placeholder 2"/>
          <p:cNvSpPr>
            <a:spLocks noGrp="1"/>
          </p:cNvSpPr>
          <p:nvPr>
            <p:ph idx="1"/>
          </p:nvPr>
        </p:nvSpPr>
        <p:spPr>
          <a:xfrm>
            <a:off x="251520" y="1075303"/>
            <a:ext cx="8712968" cy="4104456"/>
          </a:xfrm>
        </p:spPr>
        <p:txBody>
          <a:bodyPr>
            <a:noAutofit/>
          </a:bodyPr>
          <a:lstStyle/>
          <a:p>
            <a:pPr algn="just"/>
            <a:r>
              <a:rPr lang="en-US" sz="2200" dirty="0"/>
              <a:t>Any population has </a:t>
            </a:r>
            <a:r>
              <a:rPr lang="en-US" sz="2200" b="1" dirty="0">
                <a:solidFill>
                  <a:srgbClr val="FFFF00"/>
                </a:solidFill>
              </a:rPr>
              <a:t>built in variation in characteristics </a:t>
            </a:r>
            <a:r>
              <a:rPr lang="en-US" sz="2200" dirty="0"/>
              <a:t>to adapt better (</a:t>
            </a:r>
            <a:r>
              <a:rPr lang="en-US" sz="2200" b="1" i="1" dirty="0">
                <a:solidFill>
                  <a:srgbClr val="FFFF00"/>
                </a:solidFill>
              </a:rPr>
              <a:t>Evolutionary adaptation competency</a:t>
            </a:r>
            <a:r>
              <a:rPr lang="en-US" sz="2200" dirty="0"/>
              <a:t>). </a:t>
            </a:r>
          </a:p>
          <a:p>
            <a:pPr algn="just"/>
            <a:r>
              <a:rPr lang="en-US" sz="2200" dirty="0"/>
              <a:t>Those characteristics which enable some to survive better in natural conditions (climate, food, physical factors, etc.) would outbreed others that are less-endowed to survive under such natural conditions i.e. fitness of the individual or population (</a:t>
            </a:r>
            <a:r>
              <a:rPr lang="en-US" sz="2200" b="1" dirty="0">
                <a:solidFill>
                  <a:srgbClr val="FFFF00"/>
                </a:solidFill>
              </a:rPr>
              <a:t>Survival of fittest</a:t>
            </a:r>
            <a:r>
              <a:rPr lang="en-US" sz="2200" dirty="0"/>
              <a:t>). </a:t>
            </a:r>
          </a:p>
          <a:p>
            <a:pPr algn="just"/>
            <a:r>
              <a:rPr lang="en-US" sz="2200" dirty="0"/>
              <a:t>The fitness, according to Darwin, refers to </a:t>
            </a:r>
            <a:r>
              <a:rPr lang="en-US" sz="2200" b="1" dirty="0">
                <a:solidFill>
                  <a:srgbClr val="FFFF00"/>
                </a:solidFill>
              </a:rPr>
              <a:t>reproductive fitness</a:t>
            </a:r>
            <a:r>
              <a:rPr lang="en-US" sz="2200" dirty="0">
                <a:solidFill>
                  <a:srgbClr val="FFFF00"/>
                </a:solidFill>
              </a:rPr>
              <a:t>.</a:t>
            </a:r>
            <a:r>
              <a:rPr lang="en-US" sz="2200" dirty="0"/>
              <a:t> </a:t>
            </a:r>
          </a:p>
          <a:p>
            <a:pPr algn="just"/>
            <a:r>
              <a:rPr lang="en-US" sz="2200" dirty="0"/>
              <a:t>Those who are better fit in an environment, leave more progeny than others. </a:t>
            </a:r>
          </a:p>
          <a:p>
            <a:pPr algn="just"/>
            <a:r>
              <a:rPr lang="en-US" sz="2200" dirty="0"/>
              <a:t>These, therefore, will </a:t>
            </a:r>
            <a:r>
              <a:rPr lang="en-US" sz="2200" b="1" dirty="0">
                <a:solidFill>
                  <a:srgbClr val="FFFF00"/>
                </a:solidFill>
              </a:rPr>
              <a:t>survive more </a:t>
            </a:r>
            <a:r>
              <a:rPr lang="en-US" sz="2200" dirty="0"/>
              <a:t>and hence are </a:t>
            </a:r>
            <a:r>
              <a:rPr lang="en-US" sz="2200" b="1" dirty="0">
                <a:solidFill>
                  <a:srgbClr val="FFFF00"/>
                </a:solidFill>
              </a:rPr>
              <a:t>selected by nature</a:t>
            </a:r>
            <a:r>
              <a:rPr lang="en-US" sz="2200" dirty="0"/>
              <a:t>. He called it </a:t>
            </a:r>
            <a:r>
              <a:rPr lang="en-US" sz="2200" b="1" dirty="0">
                <a:solidFill>
                  <a:srgbClr val="FFFF00"/>
                </a:solidFill>
              </a:rPr>
              <a:t>natural selection </a:t>
            </a:r>
            <a:r>
              <a:rPr lang="en-US" sz="2200" b="1" i="1" dirty="0"/>
              <a:t>(mechanism of evolution).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Darwinian theory</a:t>
            </a:r>
          </a:p>
        </p:txBody>
      </p:sp>
      <p:sp>
        <p:nvSpPr>
          <p:cNvPr id="3" name="Content Placeholder 2"/>
          <p:cNvSpPr>
            <a:spLocks noGrp="1"/>
          </p:cNvSpPr>
          <p:nvPr>
            <p:ph idx="1"/>
          </p:nvPr>
        </p:nvSpPr>
        <p:spPr>
          <a:xfrm>
            <a:off x="457200" y="1399338"/>
            <a:ext cx="8229600" cy="3762418"/>
          </a:xfrm>
        </p:spPr>
        <p:txBody>
          <a:bodyPr>
            <a:noAutofit/>
          </a:bodyPr>
          <a:lstStyle/>
          <a:p>
            <a:pPr algn="just"/>
            <a:r>
              <a:rPr lang="en-US" sz="2800" dirty="0"/>
              <a:t>Species of organisms inhabiting earth today </a:t>
            </a:r>
            <a:r>
              <a:rPr lang="en-US" sz="2800" b="1" dirty="0">
                <a:solidFill>
                  <a:srgbClr val="FFFF00"/>
                </a:solidFill>
              </a:rPr>
              <a:t>descended from ancestral species </a:t>
            </a:r>
            <a:r>
              <a:rPr lang="en-US" sz="2800" dirty="0"/>
              <a:t>through gradual evolution </a:t>
            </a:r>
            <a:r>
              <a:rPr lang="en-US" sz="2800" b="1" dirty="0"/>
              <a:t>(</a:t>
            </a:r>
            <a:r>
              <a:rPr lang="en-US" sz="2800" b="1" dirty="0">
                <a:solidFill>
                  <a:srgbClr val="FFFF00"/>
                </a:solidFill>
              </a:rPr>
              <a:t>Branching descent</a:t>
            </a:r>
            <a:r>
              <a:rPr lang="en-US" sz="2800" b="1" dirty="0"/>
              <a:t>)</a:t>
            </a:r>
            <a:r>
              <a:rPr lang="en-US" sz="2800" dirty="0"/>
              <a:t>.</a:t>
            </a:r>
          </a:p>
          <a:p>
            <a:pPr algn="just"/>
            <a:r>
              <a:rPr lang="en-US" sz="2800" b="1" dirty="0">
                <a:solidFill>
                  <a:srgbClr val="FFFF00"/>
                </a:solidFill>
              </a:rPr>
              <a:t>Mechanism of evolution </a:t>
            </a:r>
          </a:p>
          <a:p>
            <a:pPr lvl="1" algn="just"/>
            <a:r>
              <a:rPr lang="en-US" dirty="0"/>
              <a:t>Survival of fittest; </a:t>
            </a:r>
            <a:r>
              <a:rPr lang="en-US" sz="1800" b="1" i="1" dirty="0">
                <a:solidFill>
                  <a:srgbClr val="FFFF00"/>
                </a:solidFill>
              </a:rPr>
              <a:t>Fitness is the end result of the ability to adapt (based on characteristics which are inherited i.e. there must be a genetic basis for getting selected and to evolve) and get selected by nature.</a:t>
            </a:r>
            <a:endParaRPr lang="en-US" b="1" i="1" dirty="0">
              <a:solidFill>
                <a:srgbClr val="FFFF00"/>
              </a:solidFill>
            </a:endParaRPr>
          </a:p>
          <a:p>
            <a:pPr lvl="1" algn="just"/>
            <a:r>
              <a:rPr lang="en-US" dirty="0"/>
              <a:t>Natural selection</a:t>
            </a:r>
          </a:p>
          <a:p>
            <a:pPr algn="just"/>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095" y="491729"/>
            <a:ext cx="8686800" cy="857250"/>
          </a:xfrm>
        </p:spPr>
        <p:txBody>
          <a:bodyPr>
            <a:normAutofit/>
          </a:bodyPr>
          <a:lstStyle/>
          <a:p>
            <a:r>
              <a:rPr lang="en-US" dirty="0"/>
              <a:t>Alfred Wallace </a:t>
            </a:r>
          </a:p>
        </p:txBody>
      </p:sp>
      <p:sp>
        <p:nvSpPr>
          <p:cNvPr id="3" name="Content Placeholder 2"/>
          <p:cNvSpPr>
            <a:spLocks noGrp="1"/>
          </p:cNvSpPr>
          <p:nvPr>
            <p:ph idx="1"/>
          </p:nvPr>
        </p:nvSpPr>
        <p:spPr>
          <a:xfrm>
            <a:off x="122744" y="1283040"/>
            <a:ext cx="8820472" cy="3643052"/>
          </a:xfrm>
        </p:spPr>
        <p:txBody>
          <a:bodyPr>
            <a:noAutofit/>
          </a:bodyPr>
          <a:lstStyle/>
          <a:p>
            <a:pPr algn="just"/>
            <a:r>
              <a:rPr lang="en-US" sz="2000" b="1" dirty="0">
                <a:solidFill>
                  <a:srgbClr val="FFFF00"/>
                </a:solidFill>
              </a:rPr>
              <a:t>Alfred Wallace</a:t>
            </a:r>
            <a:r>
              <a:rPr lang="en-US" sz="2000" dirty="0"/>
              <a:t>, a naturalist, worked in </a:t>
            </a:r>
            <a:r>
              <a:rPr lang="en-US" sz="2000" b="1" dirty="0">
                <a:solidFill>
                  <a:srgbClr val="FFFF00"/>
                </a:solidFill>
              </a:rPr>
              <a:t>Malay </a:t>
            </a:r>
            <a:r>
              <a:rPr lang="en-US" sz="2000" b="1" dirty="0" err="1">
                <a:solidFill>
                  <a:srgbClr val="FFFF00"/>
                </a:solidFill>
              </a:rPr>
              <a:t>Archepelago</a:t>
            </a:r>
            <a:endParaRPr lang="en-US" sz="2000" b="1" dirty="0">
              <a:solidFill>
                <a:srgbClr val="FFFF00"/>
              </a:solidFill>
            </a:endParaRPr>
          </a:p>
          <a:p>
            <a:pPr algn="just"/>
            <a:r>
              <a:rPr lang="en-US" sz="2000" dirty="0"/>
              <a:t>He drew similar conclusions like Darwinian theory around the same time Darwin came up with his theory. </a:t>
            </a:r>
          </a:p>
          <a:p>
            <a:pPr algn="just"/>
            <a:r>
              <a:rPr lang="en-US" sz="2000" b="1" dirty="0">
                <a:solidFill>
                  <a:srgbClr val="FFFF00"/>
                </a:solidFill>
              </a:rPr>
              <a:t>All the existing life forms share similarities and share common ancestors </a:t>
            </a:r>
            <a:r>
              <a:rPr lang="en-US" sz="2000" i="1" dirty="0"/>
              <a:t>which were present at different periods (epochs and eras) in the history of earth.</a:t>
            </a:r>
          </a:p>
          <a:p>
            <a:pPr algn="just"/>
            <a:r>
              <a:rPr lang="en-US" sz="2000" dirty="0"/>
              <a:t>In due course of time, apparently new types of organisms are </a:t>
            </a:r>
            <a:r>
              <a:rPr lang="en-US" sz="2000" dirty="0" err="1"/>
              <a:t>recognisable</a:t>
            </a:r>
            <a:r>
              <a:rPr lang="en-US" sz="2000" dirty="0"/>
              <a:t>. </a:t>
            </a:r>
          </a:p>
          <a:p>
            <a:pPr algn="just"/>
            <a:r>
              <a:rPr lang="en-US" sz="2000" dirty="0"/>
              <a:t>The geological history of earth closely correlates with the biological history of earth. </a:t>
            </a:r>
          </a:p>
          <a:p>
            <a:pPr algn="just"/>
            <a:r>
              <a:rPr lang="en-US" sz="2000" dirty="0"/>
              <a:t>A common permissible conclusion is that earth is very old, not thousand of years as was thought earlier but billions of years old.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 to answer these question</a:t>
            </a:r>
          </a:p>
        </p:txBody>
      </p:sp>
      <p:sp>
        <p:nvSpPr>
          <p:cNvPr id="3" name="Content Placeholder 2"/>
          <p:cNvSpPr>
            <a:spLocks noGrp="1"/>
          </p:cNvSpPr>
          <p:nvPr>
            <p:ph idx="1"/>
          </p:nvPr>
        </p:nvSpPr>
        <p:spPr/>
        <p:txBody>
          <a:bodyPr/>
          <a:lstStyle/>
          <a:p>
            <a:pPr algn="just"/>
            <a:r>
              <a:rPr lang="en-US" dirty="0"/>
              <a:t>How the ages of the fossils are calculated? </a:t>
            </a:r>
          </a:p>
          <a:p>
            <a:pPr algn="just"/>
            <a:r>
              <a:rPr lang="en-US" dirty="0"/>
              <a:t>What is radioactive dating and the principles behind the procedure?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91729"/>
            <a:ext cx="9144000" cy="857250"/>
          </a:xfrm>
        </p:spPr>
        <p:txBody>
          <a:bodyPr>
            <a:noAutofit/>
          </a:bodyPr>
          <a:lstStyle/>
          <a:p>
            <a:r>
              <a:rPr lang="en-US" sz="3600" b="1" dirty="0"/>
              <a:t>WHAT ARE THE EVIDENCES FOR EVOLUTION?</a:t>
            </a:r>
            <a:endParaRPr lang="en-US" sz="3600" dirty="0"/>
          </a:p>
        </p:txBody>
      </p:sp>
      <p:sp>
        <p:nvSpPr>
          <p:cNvPr id="3" name="Content Placeholder 2"/>
          <p:cNvSpPr>
            <a:spLocks noGrp="1"/>
          </p:cNvSpPr>
          <p:nvPr>
            <p:ph idx="1"/>
          </p:nvPr>
        </p:nvSpPr>
        <p:spPr/>
        <p:txBody>
          <a:bodyPr>
            <a:normAutofit/>
          </a:bodyPr>
          <a:lstStyle/>
          <a:p>
            <a:pPr algn="just">
              <a:buFont typeface="Wingdings" pitchFamily="2" charset="2"/>
              <a:buChar char="ü"/>
            </a:pPr>
            <a:r>
              <a:rPr lang="en-US" sz="3400" b="1" dirty="0"/>
              <a:t>Paleontological evidences</a:t>
            </a:r>
          </a:p>
          <a:p>
            <a:pPr algn="just">
              <a:buFont typeface="Wingdings" pitchFamily="2" charset="2"/>
              <a:buChar char="ü"/>
            </a:pPr>
            <a:r>
              <a:rPr lang="en-US" sz="3400" b="1" dirty="0"/>
              <a:t>Comparative morphological and anatomical evidences</a:t>
            </a:r>
          </a:p>
          <a:p>
            <a:pPr algn="just">
              <a:buFont typeface="Wingdings" pitchFamily="2" charset="2"/>
              <a:buChar char="ü"/>
            </a:pPr>
            <a:r>
              <a:rPr lang="en-US" sz="3400" b="1" dirty="0"/>
              <a:t>Biochemical evidences</a:t>
            </a:r>
          </a:p>
          <a:p>
            <a:pPr algn="just">
              <a:buFont typeface="Wingdings" pitchFamily="2" charset="2"/>
              <a:buChar char="ü"/>
            </a:pPr>
            <a:r>
              <a:rPr lang="en-US" sz="3400" b="1" dirty="0" err="1"/>
              <a:t>Biogeographical</a:t>
            </a:r>
            <a:r>
              <a:rPr lang="en-US" sz="3400" b="1" dirty="0"/>
              <a:t> evidences</a:t>
            </a:r>
          </a:p>
          <a:p>
            <a:pPr algn="just">
              <a:buFont typeface="Wingdings" pitchFamily="2" charset="2"/>
              <a:buChar char="ü"/>
            </a:pPr>
            <a:r>
              <a:rPr lang="en-US" sz="3400" b="1" dirty="0"/>
              <a:t>Embryological evidences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426610"/>
            <a:ext cx="8856984" cy="628122"/>
          </a:xfrm>
        </p:spPr>
        <p:txBody>
          <a:bodyPr>
            <a:normAutofit/>
          </a:bodyPr>
          <a:lstStyle/>
          <a:p>
            <a:r>
              <a:rPr lang="en-US" sz="2000" b="1" dirty="0"/>
              <a:t>Darwinian theory</a:t>
            </a:r>
          </a:p>
        </p:txBody>
      </p:sp>
      <p:sp>
        <p:nvSpPr>
          <p:cNvPr id="3" name="Content Placeholder 2"/>
          <p:cNvSpPr>
            <a:spLocks noGrp="1"/>
          </p:cNvSpPr>
          <p:nvPr>
            <p:ph idx="1"/>
          </p:nvPr>
        </p:nvSpPr>
        <p:spPr>
          <a:xfrm>
            <a:off x="179512" y="1057300"/>
            <a:ext cx="5544616" cy="4104456"/>
          </a:xfrm>
        </p:spPr>
        <p:txBody>
          <a:bodyPr>
            <a:noAutofit/>
          </a:bodyPr>
          <a:lstStyle/>
          <a:p>
            <a:pPr algn="just"/>
            <a:r>
              <a:rPr lang="en-US" sz="1800" dirty="0"/>
              <a:t>Species of organisms inhabiting earth today </a:t>
            </a:r>
            <a:r>
              <a:rPr lang="en-US" sz="1800" b="1" dirty="0">
                <a:solidFill>
                  <a:srgbClr val="FFFF00"/>
                </a:solidFill>
              </a:rPr>
              <a:t>descended from ancestral species </a:t>
            </a:r>
            <a:r>
              <a:rPr lang="en-US" sz="1800" dirty="0"/>
              <a:t>through gradual evolution </a:t>
            </a:r>
            <a:r>
              <a:rPr lang="en-US" sz="1800" b="1" dirty="0"/>
              <a:t>(</a:t>
            </a:r>
            <a:r>
              <a:rPr lang="en-US" sz="1800" b="1" i="1" dirty="0">
                <a:solidFill>
                  <a:srgbClr val="FFFF00"/>
                </a:solidFill>
              </a:rPr>
              <a:t>Branching descent</a:t>
            </a:r>
            <a:r>
              <a:rPr lang="en-US" sz="1800" b="1" dirty="0"/>
              <a:t>)</a:t>
            </a:r>
            <a:r>
              <a:rPr lang="en-US" sz="1800" dirty="0"/>
              <a:t>.</a:t>
            </a:r>
          </a:p>
          <a:p>
            <a:pPr algn="just"/>
            <a:r>
              <a:rPr lang="en-US" sz="1800" b="1" dirty="0">
                <a:solidFill>
                  <a:srgbClr val="FFFF00"/>
                </a:solidFill>
              </a:rPr>
              <a:t>Mechanism of evolution </a:t>
            </a:r>
          </a:p>
          <a:p>
            <a:pPr lvl="1" algn="just"/>
            <a:r>
              <a:rPr lang="en-US" sz="1800" b="1" dirty="0"/>
              <a:t>Survival of fittest</a:t>
            </a:r>
            <a:r>
              <a:rPr lang="en-US" sz="1800" dirty="0"/>
              <a:t>; </a:t>
            </a:r>
            <a:r>
              <a:rPr lang="en-US" sz="1800" b="1" i="1" dirty="0">
                <a:solidFill>
                  <a:srgbClr val="FFFF00"/>
                </a:solidFill>
              </a:rPr>
              <a:t>Fitness is the end result of the ability to adapt (based on characteristics which are inherited i.e. there must be a genetic basis for getting selected and to evolve) and get selected by nature.</a:t>
            </a:r>
          </a:p>
          <a:p>
            <a:pPr lvl="1" algn="just"/>
            <a:r>
              <a:rPr lang="en-US" sz="1800" b="1" dirty="0"/>
              <a:t>Natural selection </a:t>
            </a:r>
          </a:p>
          <a:p>
            <a:pPr lvl="1" algn="just"/>
            <a:r>
              <a:rPr lang="en-US" sz="1800" b="1" dirty="0"/>
              <a:t>Branching descent </a:t>
            </a:r>
            <a:r>
              <a:rPr lang="en-US" sz="1800" dirty="0"/>
              <a:t>(</a:t>
            </a:r>
            <a:r>
              <a:rPr lang="en-US" sz="1800" b="1" i="1" dirty="0"/>
              <a:t>adaptive radiation</a:t>
            </a:r>
            <a:r>
              <a:rPr lang="en-US" sz="1800" dirty="0"/>
              <a:t>)</a:t>
            </a:r>
          </a:p>
          <a:p>
            <a:pPr algn="just"/>
            <a:endParaRPr lang="en-US" sz="1800" dirty="0"/>
          </a:p>
        </p:txBody>
      </p:sp>
    </p:spTree>
    <p:extLst>
      <p:ext uri="{BB962C8B-B14F-4D97-AF65-F5344CB8AC3E}">
        <p14:creationId xmlns:p14="http://schemas.microsoft.com/office/powerpoint/2010/main" val="3031302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Pre-test</a:t>
            </a:r>
          </a:p>
        </p:txBody>
      </p:sp>
      <p:sp>
        <p:nvSpPr>
          <p:cNvPr id="3" name="Content Placeholder 2"/>
          <p:cNvSpPr>
            <a:spLocks noGrp="1"/>
          </p:cNvSpPr>
          <p:nvPr>
            <p:ph idx="1"/>
          </p:nvPr>
        </p:nvSpPr>
        <p:spPr/>
        <p:txBody>
          <a:bodyPr>
            <a:normAutofit fontScale="85000" lnSpcReduction="10000"/>
          </a:bodyPr>
          <a:lstStyle/>
          <a:p>
            <a:pPr algn="just"/>
            <a:r>
              <a:rPr lang="en-US" dirty="0"/>
              <a:t>With an examples each, distinguish between homology and analogy </a:t>
            </a:r>
          </a:p>
          <a:p>
            <a:pPr algn="just"/>
            <a:r>
              <a:rPr lang="en-US" dirty="0" err="1"/>
              <a:t>Ilustrate</a:t>
            </a:r>
            <a:r>
              <a:rPr lang="en-US" dirty="0"/>
              <a:t> natural selection with reference to natural selection of different </a:t>
            </a:r>
            <a:r>
              <a:rPr lang="en-US" dirty="0" err="1"/>
              <a:t>coloured</a:t>
            </a:r>
            <a:r>
              <a:rPr lang="en-US" dirty="0"/>
              <a:t> moths in England during pre-</a:t>
            </a:r>
            <a:r>
              <a:rPr lang="en-US" dirty="0" err="1"/>
              <a:t>industrailisation</a:t>
            </a:r>
            <a:r>
              <a:rPr lang="en-US" dirty="0"/>
              <a:t> and post </a:t>
            </a:r>
            <a:r>
              <a:rPr lang="en-US" dirty="0" err="1"/>
              <a:t>industrialisation</a:t>
            </a:r>
            <a:r>
              <a:rPr lang="en-US" dirty="0"/>
              <a:t>.</a:t>
            </a:r>
          </a:p>
          <a:p>
            <a:pPr algn="just"/>
            <a:r>
              <a:rPr lang="en-US" dirty="0"/>
              <a:t>Explain the following terms with an example each;</a:t>
            </a:r>
          </a:p>
          <a:p>
            <a:pPr lvl="1" algn="just"/>
            <a:r>
              <a:rPr lang="en-US" sz="3300" dirty="0"/>
              <a:t>Adaptive radiation</a:t>
            </a:r>
          </a:p>
          <a:p>
            <a:pPr lvl="1" algn="just"/>
            <a:r>
              <a:rPr lang="en-US" sz="3300" dirty="0"/>
              <a:t>Convergent evolution</a:t>
            </a:r>
          </a:p>
          <a:p>
            <a:pPr algn="just"/>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 presetClass="entr" presetSubtype="4" fill="hold"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9218"/>
            <a:ext cx="9144000" cy="857250"/>
          </a:xfrm>
        </p:spPr>
        <p:txBody>
          <a:bodyPr>
            <a:noAutofit/>
          </a:bodyPr>
          <a:lstStyle/>
          <a:p>
            <a:pPr algn="just"/>
            <a:r>
              <a:rPr lang="en-US" sz="3200" b="1" dirty="0"/>
              <a:t>Comparative Anatomical And Morphological</a:t>
            </a:r>
            <a:br>
              <a:rPr lang="en-US" sz="2400" b="1" dirty="0"/>
            </a:br>
            <a:r>
              <a:rPr lang="en-US" sz="3200" b="1" dirty="0"/>
              <a:t>Evidences For Evolution</a:t>
            </a:r>
            <a:endParaRPr lang="en-US" sz="3200" dirty="0"/>
          </a:p>
        </p:txBody>
      </p:sp>
      <p:sp>
        <p:nvSpPr>
          <p:cNvPr id="3" name="Content Placeholder 2"/>
          <p:cNvSpPr>
            <a:spLocks noGrp="1"/>
          </p:cNvSpPr>
          <p:nvPr>
            <p:ph idx="1"/>
          </p:nvPr>
        </p:nvSpPr>
        <p:spPr>
          <a:xfrm>
            <a:off x="35496" y="1417340"/>
            <a:ext cx="8964488" cy="4104456"/>
          </a:xfrm>
        </p:spPr>
        <p:txBody>
          <a:bodyPr>
            <a:noAutofit/>
          </a:bodyPr>
          <a:lstStyle/>
          <a:p>
            <a:pPr algn="just"/>
            <a:r>
              <a:rPr lang="en-US" sz="2400" b="1" dirty="0"/>
              <a:t>Homologous structures </a:t>
            </a:r>
            <a:r>
              <a:rPr lang="en-US" sz="2400" dirty="0"/>
              <a:t>are those structures which are anatomically/structurally similar, but have different functions. </a:t>
            </a:r>
          </a:p>
          <a:p>
            <a:pPr algn="just"/>
            <a:r>
              <a:rPr lang="en-US" sz="2400" dirty="0"/>
              <a:t>Example for </a:t>
            </a:r>
            <a:r>
              <a:rPr lang="en-US" sz="2400" b="1" dirty="0"/>
              <a:t>Homologous structures</a:t>
            </a:r>
            <a:r>
              <a:rPr lang="en-US" sz="2400" dirty="0"/>
              <a:t>; forelimbs of whales, bats, Cheetah and human (all mammals). </a:t>
            </a:r>
            <a:r>
              <a:rPr lang="en-US" sz="2000" i="1" dirty="0"/>
              <a:t>Though forelimbs perform different functions in whales, bats, Cheetah and human, they have similar anatomical structure –all of them have </a:t>
            </a:r>
            <a:r>
              <a:rPr lang="en-US" sz="2000" i="1" dirty="0" err="1"/>
              <a:t>humerus</a:t>
            </a:r>
            <a:r>
              <a:rPr lang="en-US" sz="2000" i="1" dirty="0"/>
              <a:t>, radius, ulna, carpals, metacarpals and phalanges in their forelimbs. </a:t>
            </a:r>
            <a:endParaRPr lang="en-US" sz="2400" b="1" i="1" dirty="0"/>
          </a:p>
          <a:p>
            <a:pPr algn="just"/>
            <a:r>
              <a:rPr lang="en-US" sz="2400" dirty="0"/>
              <a:t>Other examples; vertebrate hearts or brains. The thorn of </a:t>
            </a:r>
            <a:r>
              <a:rPr lang="en-US" sz="2400" i="1" dirty="0"/>
              <a:t>Bougainvillea and </a:t>
            </a:r>
            <a:r>
              <a:rPr lang="en-US" sz="2400" dirty="0"/>
              <a:t>tendrils</a:t>
            </a:r>
            <a:r>
              <a:rPr lang="en-US" sz="2400" i="1" dirty="0"/>
              <a:t> of </a:t>
            </a:r>
            <a:r>
              <a:rPr lang="en-US" sz="2400" i="1" dirty="0" err="1"/>
              <a:t>Cucurbita</a:t>
            </a:r>
            <a:r>
              <a:rPr lang="en-US" sz="2400" i="1" dirty="0"/>
              <a:t> </a:t>
            </a:r>
            <a:r>
              <a:rPr lang="en-US" sz="2400" dirty="0"/>
              <a:t>(plants )</a:t>
            </a:r>
          </a:p>
          <a:p>
            <a:pPr algn="just"/>
            <a:r>
              <a:rPr lang="en-US" sz="2400" b="1" dirty="0"/>
              <a:t>Homology indicates </a:t>
            </a:r>
            <a:r>
              <a:rPr lang="en-US" sz="2400" dirty="0"/>
              <a:t>common ancestry.</a:t>
            </a:r>
          </a:p>
        </p:txBody>
      </p:sp>
    </p:spTree>
    <p:extLst>
      <p:ext uri="{BB962C8B-B14F-4D97-AF65-F5344CB8AC3E}">
        <p14:creationId xmlns:p14="http://schemas.microsoft.com/office/powerpoint/2010/main" val="165329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l="30907" t="2751" r="15964"/>
          <a:stretch>
            <a:fillRect/>
          </a:stretch>
        </p:blipFill>
        <p:spPr bwMode="auto">
          <a:xfrm>
            <a:off x="4427984" y="589248"/>
            <a:ext cx="4608512" cy="3556992"/>
          </a:xfrm>
          <a:prstGeom prst="rect">
            <a:avLst/>
          </a:prstGeom>
          <a:noFill/>
          <a:ln w="9525">
            <a:noFill/>
            <a:miter lim="800000"/>
            <a:headEnd/>
            <a:tailEnd/>
          </a:ln>
        </p:spPr>
      </p:pic>
      <p:sp>
        <p:nvSpPr>
          <p:cNvPr id="6" name="Rectangle 5"/>
          <p:cNvSpPr/>
          <p:nvPr/>
        </p:nvSpPr>
        <p:spPr>
          <a:xfrm>
            <a:off x="971600" y="4639699"/>
            <a:ext cx="7200800" cy="461665"/>
          </a:xfrm>
          <a:prstGeom prst="rect">
            <a:avLst/>
          </a:prstGeom>
        </p:spPr>
        <p:txBody>
          <a:bodyPr wrap="square">
            <a:spAutoFit/>
          </a:bodyPr>
          <a:lstStyle/>
          <a:p>
            <a:r>
              <a:rPr lang="en-US" sz="2400" b="1" dirty="0"/>
              <a:t>Example of homologous organs in Plants and Animals</a:t>
            </a:r>
          </a:p>
        </p:txBody>
      </p:sp>
      <p:grpSp>
        <p:nvGrpSpPr>
          <p:cNvPr id="12" name="Group 11"/>
          <p:cNvGrpSpPr/>
          <p:nvPr/>
        </p:nvGrpSpPr>
        <p:grpSpPr>
          <a:xfrm>
            <a:off x="179514" y="589249"/>
            <a:ext cx="4200463" cy="2322258"/>
            <a:chOff x="179511" y="404664"/>
            <a:chExt cx="4200463" cy="3096344"/>
          </a:xfrm>
        </p:grpSpPr>
        <p:pic>
          <p:nvPicPr>
            <p:cNvPr id="1026" name="Picture 2"/>
            <p:cNvPicPr>
              <a:picLocks noChangeAspect="1" noChangeArrowheads="1"/>
            </p:cNvPicPr>
            <p:nvPr/>
          </p:nvPicPr>
          <p:blipFill>
            <a:blip r:embed="rId3" cstate="print"/>
            <a:srcRect l="13473" r="29246" b="24899"/>
            <a:stretch>
              <a:fillRect/>
            </a:stretch>
          </p:blipFill>
          <p:spPr bwMode="auto">
            <a:xfrm>
              <a:off x="179511" y="404664"/>
              <a:ext cx="4200463" cy="3096344"/>
            </a:xfrm>
            <a:prstGeom prst="rect">
              <a:avLst/>
            </a:prstGeom>
            <a:noFill/>
            <a:ln w="9525">
              <a:noFill/>
              <a:miter lim="800000"/>
              <a:headEnd/>
              <a:tailEnd/>
            </a:ln>
          </p:spPr>
        </p:pic>
        <p:cxnSp>
          <p:nvCxnSpPr>
            <p:cNvPr id="9" name="Straight Connector 8"/>
            <p:cNvCxnSpPr/>
            <p:nvPr/>
          </p:nvCxnSpPr>
          <p:spPr>
            <a:xfrm flipV="1">
              <a:off x="2468528" y="2148096"/>
              <a:ext cx="216024" cy="216024"/>
            </a:xfrm>
            <a:prstGeom prst="line">
              <a:avLst/>
            </a:prstGeom>
            <a:ln w="28575"/>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1650152" y="2174384"/>
              <a:ext cx="905624" cy="492443"/>
            </a:xfrm>
            <a:prstGeom prst="rect">
              <a:avLst/>
            </a:prstGeom>
            <a:noFill/>
          </p:spPr>
          <p:txBody>
            <a:bodyPr wrap="square" rtlCol="0">
              <a:spAutoFit/>
            </a:bodyPr>
            <a:lstStyle/>
            <a:p>
              <a:r>
                <a:rPr lang="en-US" b="1" dirty="0">
                  <a:solidFill>
                    <a:schemeClr val="bg1"/>
                  </a:solidFill>
                  <a:latin typeface="Times New Roman" pitchFamily="18" charset="0"/>
                  <a:cs typeface="Times New Roman" pitchFamily="18" charset="0"/>
                </a:rPr>
                <a:t>Tendril</a:t>
              </a: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 to answer the following</a:t>
            </a:r>
          </a:p>
        </p:txBody>
      </p:sp>
      <p:sp>
        <p:nvSpPr>
          <p:cNvPr id="3" name="Content Placeholder 2"/>
          <p:cNvSpPr>
            <a:spLocks noGrp="1"/>
          </p:cNvSpPr>
          <p:nvPr>
            <p:ph idx="1"/>
          </p:nvPr>
        </p:nvSpPr>
        <p:spPr/>
        <p:txBody>
          <a:bodyPr/>
          <a:lstStyle/>
          <a:p>
            <a:r>
              <a:rPr lang="en-US" dirty="0"/>
              <a:t>What is predator?</a:t>
            </a:r>
          </a:p>
          <a:p>
            <a:r>
              <a:rPr lang="en-US" dirty="0"/>
              <a:t>Do lichens grow in polluted area?</a:t>
            </a:r>
          </a:p>
          <a:p>
            <a:r>
              <a:rPr lang="en-US" dirty="0"/>
              <a:t>What do you mean by pre-</a:t>
            </a:r>
            <a:r>
              <a:rPr lang="en-US" dirty="0" err="1"/>
              <a:t>industrialisation</a:t>
            </a:r>
            <a:r>
              <a:rPr lang="en-US" dirty="0"/>
              <a:t> and post </a:t>
            </a:r>
            <a:r>
              <a:rPr lang="en-US" dirty="0" err="1"/>
              <a:t>industrialisation</a:t>
            </a: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Terms that you need to know</a:t>
            </a:r>
          </a:p>
        </p:txBody>
      </p:sp>
      <p:sp>
        <p:nvSpPr>
          <p:cNvPr id="3" name="Content Placeholder 2"/>
          <p:cNvSpPr>
            <a:spLocks noGrp="1"/>
          </p:cNvSpPr>
          <p:nvPr>
            <p:ph idx="1"/>
          </p:nvPr>
        </p:nvSpPr>
        <p:spPr/>
        <p:txBody>
          <a:bodyPr/>
          <a:lstStyle/>
          <a:p>
            <a:r>
              <a:rPr lang="en-US" dirty="0"/>
              <a:t>Frequency</a:t>
            </a:r>
          </a:p>
          <a:p>
            <a:r>
              <a:rPr lang="en-US" dirty="0"/>
              <a:t>Alleles</a:t>
            </a:r>
          </a:p>
          <a:p>
            <a:r>
              <a:rPr lang="en-US" dirty="0"/>
              <a:t>Homozygous alleles</a:t>
            </a:r>
          </a:p>
          <a:p>
            <a:r>
              <a:rPr lang="en-US" dirty="0"/>
              <a:t>Heterozygous alleles</a:t>
            </a:r>
          </a:p>
          <a:p>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224"/>
            <a:ext cx="8229600" cy="857250"/>
          </a:xfrm>
        </p:spPr>
        <p:txBody>
          <a:bodyPr>
            <a:noAutofit/>
          </a:bodyPr>
          <a:lstStyle/>
          <a:p>
            <a:r>
              <a:rPr lang="en-US" sz="2800" b="1"/>
              <a:t>HARDY-WEINBERG PRINCIPLE (genetic </a:t>
            </a:r>
            <a:r>
              <a:rPr lang="en-US" sz="2800" b="1" dirty="0"/>
              <a:t>equilibrium) </a:t>
            </a:r>
            <a:endParaRPr lang="en-US" sz="2800" dirty="0"/>
          </a:p>
        </p:txBody>
      </p:sp>
      <p:sp>
        <p:nvSpPr>
          <p:cNvPr id="3" name="Content Placeholder 2"/>
          <p:cNvSpPr>
            <a:spLocks noGrp="1"/>
          </p:cNvSpPr>
          <p:nvPr>
            <p:ph idx="1"/>
          </p:nvPr>
        </p:nvSpPr>
        <p:spPr>
          <a:xfrm>
            <a:off x="179512" y="1182403"/>
            <a:ext cx="8686800" cy="3997356"/>
          </a:xfrm>
        </p:spPr>
        <p:txBody>
          <a:bodyPr>
            <a:noAutofit/>
          </a:bodyPr>
          <a:lstStyle/>
          <a:p>
            <a:pPr algn="just"/>
            <a:r>
              <a:rPr lang="en-US" sz="2000" b="1" dirty="0"/>
              <a:t>Allelic frequency is occurrence of alleles</a:t>
            </a:r>
            <a:r>
              <a:rPr lang="en-US" sz="2000" dirty="0"/>
              <a:t> of a gene in a given population.</a:t>
            </a:r>
          </a:p>
          <a:p>
            <a:pPr algn="just"/>
            <a:r>
              <a:rPr lang="en-US" sz="2000" dirty="0"/>
              <a:t>Allelic frequency of a given population can be calculated mathematically using Hardy-Weinberg equation in</a:t>
            </a:r>
            <a:r>
              <a:rPr lang="en-US" sz="2000" b="1" dirty="0"/>
              <a:t> algebraic equations.</a:t>
            </a:r>
          </a:p>
          <a:p>
            <a:pPr algn="just"/>
            <a:r>
              <a:rPr lang="en-US" sz="2000" dirty="0"/>
              <a:t>Hardy-Weinberg principle says that </a:t>
            </a:r>
            <a:r>
              <a:rPr lang="en-US" sz="2000" b="1" dirty="0"/>
              <a:t>allele frequencies in a population are </a:t>
            </a:r>
            <a:r>
              <a:rPr lang="en-US" sz="2000" b="1" dirty="0">
                <a:solidFill>
                  <a:srgbClr val="FFFF00"/>
                </a:solidFill>
              </a:rPr>
              <a:t>stable and is constant </a:t>
            </a:r>
            <a:r>
              <a:rPr lang="en-US" sz="2000" b="1" dirty="0"/>
              <a:t>from generation to generation</a:t>
            </a:r>
            <a:r>
              <a:rPr lang="en-US" sz="2000" dirty="0"/>
              <a:t>. </a:t>
            </a:r>
            <a:endParaRPr lang="en-US" sz="2000" b="1" dirty="0"/>
          </a:p>
          <a:p>
            <a:pPr algn="just"/>
            <a:r>
              <a:rPr lang="en-US" sz="2000" b="1" dirty="0">
                <a:solidFill>
                  <a:srgbClr val="FFFF00"/>
                </a:solidFill>
              </a:rPr>
              <a:t>Gene pool </a:t>
            </a:r>
            <a:r>
              <a:rPr lang="en-US" sz="2000" dirty="0"/>
              <a:t>is the </a:t>
            </a:r>
            <a:r>
              <a:rPr lang="en-US" sz="2000" b="1" dirty="0"/>
              <a:t>total genes </a:t>
            </a:r>
            <a:r>
              <a:rPr lang="en-US" sz="2000" dirty="0"/>
              <a:t>and </a:t>
            </a:r>
            <a:r>
              <a:rPr lang="en-US" sz="2000" b="1" dirty="0"/>
              <a:t>their alleles in a population</a:t>
            </a:r>
            <a:r>
              <a:rPr lang="en-US" sz="2000" dirty="0"/>
              <a:t>. </a:t>
            </a:r>
          </a:p>
          <a:p>
            <a:pPr algn="just"/>
            <a:r>
              <a:rPr lang="en-US" sz="2000" dirty="0"/>
              <a:t>The </a:t>
            </a:r>
            <a:r>
              <a:rPr lang="en-US" sz="2000" b="1" dirty="0"/>
              <a:t>gene pool remains a constant</a:t>
            </a:r>
            <a:r>
              <a:rPr lang="en-US" sz="2000" dirty="0"/>
              <a:t>. This is called </a:t>
            </a:r>
            <a:r>
              <a:rPr lang="en-US" sz="2000" b="1" dirty="0"/>
              <a:t>genetic equilibrium. </a:t>
            </a:r>
          </a:p>
          <a:p>
            <a:pPr algn="just"/>
            <a:r>
              <a:rPr lang="en-US" sz="2000" dirty="0"/>
              <a:t>Sum total of all the allelic frequencies is 1.</a:t>
            </a:r>
          </a:p>
          <a:p>
            <a:pPr algn="just"/>
            <a:r>
              <a:rPr lang="en-US" sz="2000" dirty="0"/>
              <a:t>Individual frequencies can be denoted by letter p, q, etc.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Alleles</a:t>
            </a:r>
            <a:r>
              <a:rPr lang="en-US" sz="3200" dirty="0"/>
              <a:t> of a gene (Height)</a:t>
            </a:r>
          </a:p>
        </p:txBody>
      </p:sp>
      <p:grpSp>
        <p:nvGrpSpPr>
          <p:cNvPr id="9" name="Group 8"/>
          <p:cNvGrpSpPr/>
          <p:nvPr/>
        </p:nvGrpSpPr>
        <p:grpSpPr>
          <a:xfrm>
            <a:off x="4067944" y="1417340"/>
            <a:ext cx="2376264" cy="667236"/>
            <a:chOff x="179512" y="1832506"/>
            <a:chExt cx="2376264" cy="667236"/>
          </a:xfrm>
        </p:grpSpPr>
        <p:sp>
          <p:nvSpPr>
            <p:cNvPr id="4" name="Equal 3"/>
            <p:cNvSpPr/>
            <p:nvPr/>
          </p:nvSpPr>
          <p:spPr>
            <a:xfrm>
              <a:off x="179512" y="1832506"/>
              <a:ext cx="2376264" cy="667236"/>
            </a:xfrm>
            <a:prstGeom prst="mathEqua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7" name="Rectangle 6"/>
            <p:cNvSpPr/>
            <p:nvPr/>
          </p:nvSpPr>
          <p:spPr>
            <a:xfrm>
              <a:off x="827584" y="1955775"/>
              <a:ext cx="60350" cy="14952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p:cNvSpPr/>
            <p:nvPr/>
          </p:nvSpPr>
          <p:spPr>
            <a:xfrm>
              <a:off x="827584" y="2203594"/>
              <a:ext cx="60350" cy="14952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0" name="TextBox 9"/>
          <p:cNvSpPr txBox="1"/>
          <p:nvPr/>
        </p:nvSpPr>
        <p:spPr>
          <a:xfrm>
            <a:off x="4545712" y="1107212"/>
            <a:ext cx="362600" cy="523220"/>
          </a:xfrm>
          <a:prstGeom prst="rect">
            <a:avLst/>
          </a:prstGeom>
          <a:noFill/>
        </p:spPr>
        <p:txBody>
          <a:bodyPr wrap="none" rtlCol="0">
            <a:spAutoFit/>
          </a:bodyPr>
          <a:lstStyle/>
          <a:p>
            <a:r>
              <a:rPr lang="en-US" sz="2800" b="1" dirty="0"/>
              <a:t>T</a:t>
            </a:r>
          </a:p>
        </p:txBody>
      </p:sp>
      <p:sp>
        <p:nvSpPr>
          <p:cNvPr id="11" name="TextBox 10"/>
          <p:cNvSpPr txBox="1"/>
          <p:nvPr/>
        </p:nvSpPr>
        <p:spPr>
          <a:xfrm>
            <a:off x="4602480" y="1830224"/>
            <a:ext cx="309700" cy="523220"/>
          </a:xfrm>
          <a:prstGeom prst="rect">
            <a:avLst/>
          </a:prstGeom>
          <a:noFill/>
        </p:spPr>
        <p:txBody>
          <a:bodyPr wrap="none" rtlCol="0">
            <a:spAutoFit/>
          </a:bodyPr>
          <a:lstStyle/>
          <a:p>
            <a:r>
              <a:rPr lang="en-US" sz="2800" b="1" dirty="0"/>
              <a:t>t</a:t>
            </a:r>
          </a:p>
        </p:txBody>
      </p:sp>
      <p:grpSp>
        <p:nvGrpSpPr>
          <p:cNvPr id="16" name="Group 15"/>
          <p:cNvGrpSpPr/>
          <p:nvPr/>
        </p:nvGrpSpPr>
        <p:grpSpPr>
          <a:xfrm>
            <a:off x="144016" y="481236"/>
            <a:ext cx="1835696" cy="2232248"/>
            <a:chOff x="395536" y="1203598"/>
            <a:chExt cx="1584176" cy="2016224"/>
          </a:xfrm>
        </p:grpSpPr>
        <p:sp>
          <p:nvSpPr>
            <p:cNvPr id="13" name="Rounded Rectangle 12"/>
            <p:cNvSpPr/>
            <p:nvPr/>
          </p:nvSpPr>
          <p:spPr>
            <a:xfrm>
              <a:off x="395536" y="1203598"/>
              <a:ext cx="1584176" cy="2016224"/>
            </a:xfrm>
            <a:prstGeom prst="roundRect">
              <a:avLst>
                <a:gd name="adj" fmla="val 34608"/>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4" name="Oval 13"/>
            <p:cNvSpPr/>
            <p:nvPr/>
          </p:nvSpPr>
          <p:spPr>
            <a:xfrm>
              <a:off x="755576" y="1749182"/>
              <a:ext cx="864096" cy="86409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5" name="Freeform 14"/>
            <p:cNvSpPr/>
            <p:nvPr/>
          </p:nvSpPr>
          <p:spPr>
            <a:xfrm>
              <a:off x="899160" y="1874175"/>
              <a:ext cx="668226" cy="667573"/>
            </a:xfrm>
            <a:custGeom>
              <a:avLst/>
              <a:gdLst>
                <a:gd name="connsiteX0" fmla="*/ 259080 w 668226"/>
                <a:gd name="connsiteY0" fmla="*/ 350865 h 667573"/>
                <a:gd name="connsiteX1" fmla="*/ 198120 w 668226"/>
                <a:gd name="connsiteY1" fmla="*/ 366105 h 667573"/>
                <a:gd name="connsiteX2" fmla="*/ 259080 w 668226"/>
                <a:gd name="connsiteY2" fmla="*/ 396585 h 667573"/>
                <a:gd name="connsiteX3" fmla="*/ 381000 w 668226"/>
                <a:gd name="connsiteY3" fmla="*/ 442305 h 667573"/>
                <a:gd name="connsiteX4" fmla="*/ 381000 w 668226"/>
                <a:gd name="connsiteY4" fmla="*/ 594705 h 667573"/>
                <a:gd name="connsiteX5" fmla="*/ 304800 w 668226"/>
                <a:gd name="connsiteY5" fmla="*/ 625185 h 667573"/>
                <a:gd name="connsiteX6" fmla="*/ 152400 w 668226"/>
                <a:gd name="connsiteY6" fmla="*/ 579465 h 667573"/>
                <a:gd name="connsiteX7" fmla="*/ 137160 w 668226"/>
                <a:gd name="connsiteY7" fmla="*/ 533745 h 667573"/>
                <a:gd name="connsiteX8" fmla="*/ 167640 w 668226"/>
                <a:gd name="connsiteY8" fmla="*/ 350865 h 667573"/>
                <a:gd name="connsiteX9" fmla="*/ 289560 w 668226"/>
                <a:gd name="connsiteY9" fmla="*/ 320385 h 667573"/>
                <a:gd name="connsiteX10" fmla="*/ 350520 w 668226"/>
                <a:gd name="connsiteY10" fmla="*/ 335625 h 667573"/>
                <a:gd name="connsiteX11" fmla="*/ 381000 w 668226"/>
                <a:gd name="connsiteY11" fmla="*/ 381345 h 667573"/>
                <a:gd name="connsiteX12" fmla="*/ 228600 w 668226"/>
                <a:gd name="connsiteY12" fmla="*/ 396585 h 667573"/>
                <a:gd name="connsiteX13" fmla="*/ 198120 w 668226"/>
                <a:gd name="connsiteY13" fmla="*/ 472785 h 667573"/>
                <a:gd name="connsiteX14" fmla="*/ 213360 w 668226"/>
                <a:gd name="connsiteY14" fmla="*/ 533745 h 667573"/>
                <a:gd name="connsiteX15" fmla="*/ 259080 w 668226"/>
                <a:gd name="connsiteY15" fmla="*/ 488025 h 667573"/>
                <a:gd name="connsiteX16" fmla="*/ 304800 w 668226"/>
                <a:gd name="connsiteY16" fmla="*/ 457545 h 667573"/>
                <a:gd name="connsiteX17" fmla="*/ 335280 w 668226"/>
                <a:gd name="connsiteY17" fmla="*/ 625185 h 667573"/>
                <a:gd name="connsiteX18" fmla="*/ 213360 w 668226"/>
                <a:gd name="connsiteY18" fmla="*/ 609945 h 667573"/>
                <a:gd name="connsiteX19" fmla="*/ 167640 w 668226"/>
                <a:gd name="connsiteY19" fmla="*/ 548985 h 667573"/>
                <a:gd name="connsiteX20" fmla="*/ 152400 w 668226"/>
                <a:gd name="connsiteY20" fmla="*/ 503265 h 667573"/>
                <a:gd name="connsiteX21" fmla="*/ 167640 w 668226"/>
                <a:gd name="connsiteY21" fmla="*/ 198465 h 667573"/>
                <a:gd name="connsiteX22" fmla="*/ 274320 w 668226"/>
                <a:gd name="connsiteY22" fmla="*/ 213705 h 667573"/>
                <a:gd name="connsiteX23" fmla="*/ 335280 w 668226"/>
                <a:gd name="connsiteY23" fmla="*/ 305145 h 667573"/>
                <a:gd name="connsiteX24" fmla="*/ 365760 w 668226"/>
                <a:gd name="connsiteY24" fmla="*/ 350865 h 667573"/>
                <a:gd name="connsiteX25" fmla="*/ 335280 w 668226"/>
                <a:gd name="connsiteY25" fmla="*/ 396585 h 667573"/>
                <a:gd name="connsiteX26" fmla="*/ 274320 w 668226"/>
                <a:gd name="connsiteY26" fmla="*/ 427065 h 667573"/>
                <a:gd name="connsiteX27" fmla="*/ 441960 w 668226"/>
                <a:gd name="connsiteY27" fmla="*/ 396585 h 667573"/>
                <a:gd name="connsiteX28" fmla="*/ 381000 w 668226"/>
                <a:gd name="connsiteY28" fmla="*/ 228945 h 667573"/>
                <a:gd name="connsiteX29" fmla="*/ 304800 w 668226"/>
                <a:gd name="connsiteY29" fmla="*/ 244185 h 667573"/>
                <a:gd name="connsiteX30" fmla="*/ 350520 w 668226"/>
                <a:gd name="connsiteY30" fmla="*/ 289905 h 667573"/>
                <a:gd name="connsiteX31" fmla="*/ 426720 w 668226"/>
                <a:gd name="connsiteY31" fmla="*/ 305145 h 667573"/>
                <a:gd name="connsiteX32" fmla="*/ 472440 w 668226"/>
                <a:gd name="connsiteY32" fmla="*/ 320385 h 667573"/>
                <a:gd name="connsiteX33" fmla="*/ 441960 w 668226"/>
                <a:gd name="connsiteY33" fmla="*/ 381345 h 667573"/>
                <a:gd name="connsiteX34" fmla="*/ 320040 w 668226"/>
                <a:gd name="connsiteY34" fmla="*/ 320385 h 667573"/>
                <a:gd name="connsiteX35" fmla="*/ 289560 w 668226"/>
                <a:gd name="connsiteY35" fmla="*/ 274665 h 667573"/>
                <a:gd name="connsiteX36" fmla="*/ 228600 w 668226"/>
                <a:gd name="connsiteY36" fmla="*/ 244185 h 667573"/>
                <a:gd name="connsiteX37" fmla="*/ 335280 w 668226"/>
                <a:gd name="connsiteY37" fmla="*/ 183225 h 667573"/>
                <a:gd name="connsiteX38" fmla="*/ 441960 w 668226"/>
                <a:gd name="connsiteY38" fmla="*/ 167985 h 667573"/>
                <a:gd name="connsiteX39" fmla="*/ 289560 w 668226"/>
                <a:gd name="connsiteY39" fmla="*/ 107025 h 667573"/>
                <a:gd name="connsiteX40" fmla="*/ 137160 w 668226"/>
                <a:gd name="connsiteY40" fmla="*/ 381345 h 667573"/>
                <a:gd name="connsiteX41" fmla="*/ 182880 w 668226"/>
                <a:gd name="connsiteY41" fmla="*/ 350865 h 667573"/>
                <a:gd name="connsiteX42" fmla="*/ 198120 w 668226"/>
                <a:gd name="connsiteY42" fmla="*/ 442305 h 667573"/>
                <a:gd name="connsiteX43" fmla="*/ 121920 w 668226"/>
                <a:gd name="connsiteY43" fmla="*/ 427065 h 667573"/>
                <a:gd name="connsiteX44" fmla="*/ 91440 w 668226"/>
                <a:gd name="connsiteY44" fmla="*/ 381345 h 667573"/>
                <a:gd name="connsiteX45" fmla="*/ 106680 w 668226"/>
                <a:gd name="connsiteY45" fmla="*/ 335625 h 667573"/>
                <a:gd name="connsiteX46" fmla="*/ 121920 w 668226"/>
                <a:gd name="connsiteY46" fmla="*/ 274665 h 667573"/>
                <a:gd name="connsiteX47" fmla="*/ 15240 w 668226"/>
                <a:gd name="connsiteY47" fmla="*/ 259425 h 667573"/>
                <a:gd name="connsiteX48" fmla="*/ 0 w 668226"/>
                <a:gd name="connsiteY48" fmla="*/ 305145 h 667573"/>
                <a:gd name="connsiteX49" fmla="*/ 91440 w 668226"/>
                <a:gd name="connsiteY49" fmla="*/ 335625 h 667573"/>
                <a:gd name="connsiteX50" fmla="*/ 137160 w 668226"/>
                <a:gd name="connsiteY50" fmla="*/ 183225 h 667573"/>
                <a:gd name="connsiteX51" fmla="*/ 152400 w 668226"/>
                <a:gd name="connsiteY51" fmla="*/ 137505 h 667573"/>
                <a:gd name="connsiteX52" fmla="*/ 198120 w 668226"/>
                <a:gd name="connsiteY52" fmla="*/ 107025 h 667573"/>
                <a:gd name="connsiteX53" fmla="*/ 289560 w 668226"/>
                <a:gd name="connsiteY53" fmla="*/ 122265 h 667573"/>
                <a:gd name="connsiteX54" fmla="*/ 304800 w 668226"/>
                <a:gd name="connsiteY54" fmla="*/ 167985 h 667573"/>
                <a:gd name="connsiteX55" fmla="*/ 259080 w 668226"/>
                <a:gd name="connsiteY55" fmla="*/ 183225 h 667573"/>
                <a:gd name="connsiteX56" fmla="*/ 167640 w 668226"/>
                <a:gd name="connsiteY56" fmla="*/ 167985 h 667573"/>
                <a:gd name="connsiteX57" fmla="*/ 137160 w 668226"/>
                <a:gd name="connsiteY57" fmla="*/ 122265 h 667573"/>
                <a:gd name="connsiteX58" fmla="*/ 91440 w 668226"/>
                <a:gd name="connsiteY58" fmla="*/ 91785 h 667573"/>
                <a:gd name="connsiteX59" fmla="*/ 76200 w 668226"/>
                <a:gd name="connsiteY59" fmla="*/ 259425 h 667573"/>
                <a:gd name="connsiteX60" fmla="*/ 121920 w 668226"/>
                <a:gd name="connsiteY60" fmla="*/ 274665 h 667573"/>
                <a:gd name="connsiteX61" fmla="*/ 304800 w 668226"/>
                <a:gd name="connsiteY61" fmla="*/ 259425 h 667573"/>
                <a:gd name="connsiteX62" fmla="*/ 320040 w 668226"/>
                <a:gd name="connsiteY62" fmla="*/ 305145 h 667573"/>
                <a:gd name="connsiteX63" fmla="*/ 365760 w 668226"/>
                <a:gd name="connsiteY63" fmla="*/ 335625 h 667573"/>
                <a:gd name="connsiteX64" fmla="*/ 441960 w 668226"/>
                <a:gd name="connsiteY64" fmla="*/ 198465 h 667573"/>
                <a:gd name="connsiteX65" fmla="*/ 106680 w 668226"/>
                <a:gd name="connsiteY65" fmla="*/ 442305 h 667573"/>
                <a:gd name="connsiteX66" fmla="*/ 15240 w 668226"/>
                <a:gd name="connsiteY66" fmla="*/ 411825 h 667573"/>
                <a:gd name="connsiteX67" fmla="*/ 30480 w 668226"/>
                <a:gd name="connsiteY67" fmla="*/ 488025 h 667573"/>
                <a:gd name="connsiteX68" fmla="*/ 45720 w 668226"/>
                <a:gd name="connsiteY68" fmla="*/ 533745 h 667573"/>
                <a:gd name="connsiteX69" fmla="*/ 121920 w 668226"/>
                <a:gd name="connsiteY69" fmla="*/ 518505 h 667573"/>
                <a:gd name="connsiteX70" fmla="*/ 106680 w 668226"/>
                <a:gd name="connsiteY70" fmla="*/ 411825 h 667573"/>
                <a:gd name="connsiteX71" fmla="*/ 76200 w 668226"/>
                <a:gd name="connsiteY71" fmla="*/ 366105 h 667573"/>
                <a:gd name="connsiteX72" fmla="*/ 121920 w 668226"/>
                <a:gd name="connsiteY72" fmla="*/ 335625 h 667573"/>
                <a:gd name="connsiteX73" fmla="*/ 274320 w 668226"/>
                <a:gd name="connsiteY73" fmla="*/ 381345 h 667573"/>
                <a:gd name="connsiteX74" fmla="*/ 381000 w 668226"/>
                <a:gd name="connsiteY74" fmla="*/ 488025 h 667573"/>
                <a:gd name="connsiteX75" fmla="*/ 426720 w 668226"/>
                <a:gd name="connsiteY75" fmla="*/ 457545 h 667573"/>
                <a:gd name="connsiteX76" fmla="*/ 441960 w 668226"/>
                <a:gd name="connsiteY76" fmla="*/ 625185 h 667573"/>
                <a:gd name="connsiteX77" fmla="*/ 396240 w 668226"/>
                <a:gd name="connsiteY77" fmla="*/ 609945 h 667573"/>
                <a:gd name="connsiteX78" fmla="*/ 365760 w 668226"/>
                <a:gd name="connsiteY78" fmla="*/ 564225 h 667573"/>
                <a:gd name="connsiteX79" fmla="*/ 320040 w 668226"/>
                <a:gd name="connsiteY79" fmla="*/ 533745 h 667573"/>
                <a:gd name="connsiteX80" fmla="*/ 243840 w 668226"/>
                <a:gd name="connsiteY80" fmla="*/ 548985 h 667573"/>
                <a:gd name="connsiteX81" fmla="*/ 198120 w 668226"/>
                <a:gd name="connsiteY81" fmla="*/ 564225 h 667573"/>
                <a:gd name="connsiteX82" fmla="*/ 213360 w 668226"/>
                <a:gd name="connsiteY82" fmla="*/ 625185 h 667573"/>
                <a:gd name="connsiteX83" fmla="*/ 304800 w 668226"/>
                <a:gd name="connsiteY83" fmla="*/ 609945 h 667573"/>
                <a:gd name="connsiteX84" fmla="*/ 365760 w 668226"/>
                <a:gd name="connsiteY84" fmla="*/ 518505 h 667573"/>
                <a:gd name="connsiteX85" fmla="*/ 396240 w 668226"/>
                <a:gd name="connsiteY85" fmla="*/ 472785 h 667573"/>
                <a:gd name="connsiteX86" fmla="*/ 441960 w 668226"/>
                <a:gd name="connsiteY86" fmla="*/ 442305 h 667573"/>
                <a:gd name="connsiteX87" fmla="*/ 609600 w 668226"/>
                <a:gd name="connsiteY87" fmla="*/ 427065 h 667573"/>
                <a:gd name="connsiteX88" fmla="*/ 624840 w 668226"/>
                <a:gd name="connsiteY88" fmla="*/ 228945 h 667573"/>
                <a:gd name="connsiteX89" fmla="*/ 579120 w 668226"/>
                <a:gd name="connsiteY89" fmla="*/ 213705 h 667573"/>
                <a:gd name="connsiteX90" fmla="*/ 533400 w 668226"/>
                <a:gd name="connsiteY90" fmla="*/ 244185 h 667573"/>
                <a:gd name="connsiteX91" fmla="*/ 487680 w 668226"/>
                <a:gd name="connsiteY91" fmla="*/ 411825 h 667573"/>
                <a:gd name="connsiteX92" fmla="*/ 518160 w 668226"/>
                <a:gd name="connsiteY92" fmla="*/ 366105 h 667573"/>
                <a:gd name="connsiteX93" fmla="*/ 502920 w 668226"/>
                <a:gd name="connsiteY93" fmla="*/ 320385 h 667573"/>
                <a:gd name="connsiteX94" fmla="*/ 487680 w 668226"/>
                <a:gd name="connsiteY94" fmla="*/ 366105 h 667573"/>
                <a:gd name="connsiteX95" fmla="*/ 548640 w 668226"/>
                <a:gd name="connsiteY95" fmla="*/ 457545 h 667573"/>
                <a:gd name="connsiteX96" fmla="*/ 533400 w 668226"/>
                <a:gd name="connsiteY96" fmla="*/ 503265 h 667573"/>
                <a:gd name="connsiteX97" fmla="*/ 487680 w 668226"/>
                <a:gd name="connsiteY97" fmla="*/ 533745 h 667573"/>
                <a:gd name="connsiteX98" fmla="*/ 502920 w 668226"/>
                <a:gd name="connsiteY98" fmla="*/ 259425 h 667573"/>
                <a:gd name="connsiteX99" fmla="*/ 441960 w 668226"/>
                <a:gd name="connsiteY99" fmla="*/ 167985 h 667573"/>
                <a:gd name="connsiteX100" fmla="*/ 426720 w 668226"/>
                <a:gd name="connsiteY100" fmla="*/ 122265 h 667573"/>
                <a:gd name="connsiteX101" fmla="*/ 487680 w 668226"/>
                <a:gd name="connsiteY101" fmla="*/ 91785 h 667573"/>
                <a:gd name="connsiteX102" fmla="*/ 502920 w 668226"/>
                <a:gd name="connsiteY102" fmla="*/ 137505 h 667573"/>
                <a:gd name="connsiteX103" fmla="*/ 533400 w 668226"/>
                <a:gd name="connsiteY103" fmla="*/ 183225 h 667573"/>
                <a:gd name="connsiteX104" fmla="*/ 518160 w 668226"/>
                <a:gd name="connsiteY104" fmla="*/ 228945 h 667573"/>
                <a:gd name="connsiteX105" fmla="*/ 502920 w 668226"/>
                <a:gd name="connsiteY105" fmla="*/ 167985 h 667573"/>
                <a:gd name="connsiteX106" fmla="*/ 457200 w 668226"/>
                <a:gd name="connsiteY106" fmla="*/ 152745 h 667573"/>
                <a:gd name="connsiteX107" fmla="*/ 320040 w 668226"/>
                <a:gd name="connsiteY107" fmla="*/ 137505 h 667573"/>
                <a:gd name="connsiteX108" fmla="*/ 243840 w 668226"/>
                <a:gd name="connsiteY108" fmla="*/ 345 h 667573"/>
                <a:gd name="connsiteX109" fmla="*/ 228600 w 668226"/>
                <a:gd name="connsiteY109" fmla="*/ 46065 h 667573"/>
                <a:gd name="connsiteX110" fmla="*/ 259080 w 668226"/>
                <a:gd name="connsiteY110" fmla="*/ 107025 h 66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68226" h="667573">
                  <a:moveTo>
                    <a:pt x="259080" y="350865"/>
                  </a:moveTo>
                  <a:cubicBezTo>
                    <a:pt x="238760" y="355945"/>
                    <a:pt x="198120" y="345160"/>
                    <a:pt x="198120" y="366105"/>
                  </a:cubicBezTo>
                  <a:cubicBezTo>
                    <a:pt x="198120" y="388823"/>
                    <a:pt x="237808" y="388608"/>
                    <a:pt x="259080" y="396585"/>
                  </a:cubicBezTo>
                  <a:cubicBezTo>
                    <a:pt x="425080" y="458835"/>
                    <a:pt x="211280" y="357445"/>
                    <a:pt x="381000" y="442305"/>
                  </a:cubicBezTo>
                  <a:cubicBezTo>
                    <a:pt x="399872" y="498920"/>
                    <a:pt x="439137" y="544873"/>
                    <a:pt x="381000" y="594705"/>
                  </a:cubicBezTo>
                  <a:cubicBezTo>
                    <a:pt x="360229" y="612508"/>
                    <a:pt x="330200" y="615025"/>
                    <a:pt x="304800" y="625185"/>
                  </a:cubicBezTo>
                  <a:cubicBezTo>
                    <a:pt x="258114" y="618516"/>
                    <a:pt x="188172" y="624179"/>
                    <a:pt x="152400" y="579465"/>
                  </a:cubicBezTo>
                  <a:cubicBezTo>
                    <a:pt x="142365" y="566921"/>
                    <a:pt x="142240" y="548985"/>
                    <a:pt x="137160" y="533745"/>
                  </a:cubicBezTo>
                  <a:cubicBezTo>
                    <a:pt x="147320" y="472785"/>
                    <a:pt x="131719" y="401154"/>
                    <a:pt x="167640" y="350865"/>
                  </a:cubicBezTo>
                  <a:cubicBezTo>
                    <a:pt x="191989" y="316777"/>
                    <a:pt x="289560" y="320385"/>
                    <a:pt x="289560" y="320385"/>
                  </a:cubicBezTo>
                  <a:cubicBezTo>
                    <a:pt x="309880" y="325465"/>
                    <a:pt x="333092" y="324007"/>
                    <a:pt x="350520" y="335625"/>
                  </a:cubicBezTo>
                  <a:cubicBezTo>
                    <a:pt x="365760" y="345785"/>
                    <a:pt x="397383" y="373154"/>
                    <a:pt x="381000" y="381345"/>
                  </a:cubicBezTo>
                  <a:cubicBezTo>
                    <a:pt x="335336" y="404177"/>
                    <a:pt x="279400" y="391505"/>
                    <a:pt x="228600" y="396585"/>
                  </a:cubicBezTo>
                  <a:cubicBezTo>
                    <a:pt x="218440" y="421985"/>
                    <a:pt x="201141" y="445596"/>
                    <a:pt x="198120" y="472785"/>
                  </a:cubicBezTo>
                  <a:cubicBezTo>
                    <a:pt x="195807" y="493602"/>
                    <a:pt x="193040" y="528665"/>
                    <a:pt x="213360" y="533745"/>
                  </a:cubicBezTo>
                  <a:cubicBezTo>
                    <a:pt x="234269" y="538972"/>
                    <a:pt x="242523" y="501823"/>
                    <a:pt x="259080" y="488025"/>
                  </a:cubicBezTo>
                  <a:cubicBezTo>
                    <a:pt x="273151" y="476299"/>
                    <a:pt x="289560" y="467705"/>
                    <a:pt x="304800" y="457545"/>
                  </a:cubicBezTo>
                  <a:cubicBezTo>
                    <a:pt x="352955" y="489649"/>
                    <a:pt x="442555" y="529829"/>
                    <a:pt x="335280" y="625185"/>
                  </a:cubicBezTo>
                  <a:cubicBezTo>
                    <a:pt x="304669" y="652395"/>
                    <a:pt x="254000" y="615025"/>
                    <a:pt x="213360" y="609945"/>
                  </a:cubicBezTo>
                  <a:cubicBezTo>
                    <a:pt x="198120" y="589625"/>
                    <a:pt x="180242" y="571038"/>
                    <a:pt x="167640" y="548985"/>
                  </a:cubicBezTo>
                  <a:cubicBezTo>
                    <a:pt x="159670" y="535037"/>
                    <a:pt x="152400" y="519329"/>
                    <a:pt x="152400" y="503265"/>
                  </a:cubicBezTo>
                  <a:cubicBezTo>
                    <a:pt x="152400" y="401538"/>
                    <a:pt x="162560" y="300065"/>
                    <a:pt x="167640" y="198465"/>
                  </a:cubicBezTo>
                  <a:cubicBezTo>
                    <a:pt x="203200" y="203545"/>
                    <a:pt x="244015" y="194420"/>
                    <a:pt x="274320" y="213705"/>
                  </a:cubicBezTo>
                  <a:cubicBezTo>
                    <a:pt x="305225" y="233372"/>
                    <a:pt x="314960" y="274665"/>
                    <a:pt x="335280" y="305145"/>
                  </a:cubicBezTo>
                  <a:lnTo>
                    <a:pt x="365760" y="350865"/>
                  </a:lnTo>
                  <a:cubicBezTo>
                    <a:pt x="355600" y="366105"/>
                    <a:pt x="349351" y="384859"/>
                    <a:pt x="335280" y="396585"/>
                  </a:cubicBezTo>
                  <a:cubicBezTo>
                    <a:pt x="317827" y="411129"/>
                    <a:pt x="251602" y="427065"/>
                    <a:pt x="274320" y="427065"/>
                  </a:cubicBezTo>
                  <a:cubicBezTo>
                    <a:pt x="331116" y="427065"/>
                    <a:pt x="386080" y="406745"/>
                    <a:pt x="441960" y="396585"/>
                  </a:cubicBezTo>
                  <a:cubicBezTo>
                    <a:pt x="437780" y="363148"/>
                    <a:pt x="448453" y="245808"/>
                    <a:pt x="381000" y="228945"/>
                  </a:cubicBezTo>
                  <a:cubicBezTo>
                    <a:pt x="355870" y="222663"/>
                    <a:pt x="330200" y="239105"/>
                    <a:pt x="304800" y="244185"/>
                  </a:cubicBezTo>
                  <a:cubicBezTo>
                    <a:pt x="320040" y="259425"/>
                    <a:pt x="331243" y="280266"/>
                    <a:pt x="350520" y="289905"/>
                  </a:cubicBezTo>
                  <a:cubicBezTo>
                    <a:pt x="373688" y="301489"/>
                    <a:pt x="401590" y="298863"/>
                    <a:pt x="426720" y="305145"/>
                  </a:cubicBezTo>
                  <a:cubicBezTo>
                    <a:pt x="442305" y="309041"/>
                    <a:pt x="457200" y="315305"/>
                    <a:pt x="472440" y="320385"/>
                  </a:cubicBezTo>
                  <a:cubicBezTo>
                    <a:pt x="462280" y="340705"/>
                    <a:pt x="462842" y="372396"/>
                    <a:pt x="441960" y="381345"/>
                  </a:cubicBezTo>
                  <a:cubicBezTo>
                    <a:pt x="391645" y="402909"/>
                    <a:pt x="344954" y="350282"/>
                    <a:pt x="320040" y="320385"/>
                  </a:cubicBezTo>
                  <a:cubicBezTo>
                    <a:pt x="308314" y="306314"/>
                    <a:pt x="303631" y="286391"/>
                    <a:pt x="289560" y="274665"/>
                  </a:cubicBezTo>
                  <a:cubicBezTo>
                    <a:pt x="272107" y="260121"/>
                    <a:pt x="248920" y="254345"/>
                    <a:pt x="228600" y="244185"/>
                  </a:cubicBezTo>
                  <a:cubicBezTo>
                    <a:pt x="254022" y="91651"/>
                    <a:pt x="209430" y="173544"/>
                    <a:pt x="335280" y="183225"/>
                  </a:cubicBezTo>
                  <a:cubicBezTo>
                    <a:pt x="371095" y="185980"/>
                    <a:pt x="406400" y="173065"/>
                    <a:pt x="441960" y="167985"/>
                  </a:cubicBezTo>
                  <a:cubicBezTo>
                    <a:pt x="391160" y="147665"/>
                    <a:pt x="334383" y="75649"/>
                    <a:pt x="289560" y="107025"/>
                  </a:cubicBezTo>
                  <a:cubicBezTo>
                    <a:pt x="203865" y="167011"/>
                    <a:pt x="179087" y="285512"/>
                    <a:pt x="137160" y="381345"/>
                  </a:cubicBezTo>
                  <a:cubicBezTo>
                    <a:pt x="129819" y="398126"/>
                    <a:pt x="167640" y="361025"/>
                    <a:pt x="182880" y="350865"/>
                  </a:cubicBezTo>
                  <a:cubicBezTo>
                    <a:pt x="187391" y="357631"/>
                    <a:pt x="249744" y="425097"/>
                    <a:pt x="198120" y="442305"/>
                  </a:cubicBezTo>
                  <a:cubicBezTo>
                    <a:pt x="173546" y="450496"/>
                    <a:pt x="147320" y="432145"/>
                    <a:pt x="121920" y="427065"/>
                  </a:cubicBezTo>
                  <a:cubicBezTo>
                    <a:pt x="111760" y="411825"/>
                    <a:pt x="94451" y="399412"/>
                    <a:pt x="91440" y="381345"/>
                  </a:cubicBezTo>
                  <a:cubicBezTo>
                    <a:pt x="88799" y="365499"/>
                    <a:pt x="102267" y="351071"/>
                    <a:pt x="106680" y="335625"/>
                  </a:cubicBezTo>
                  <a:cubicBezTo>
                    <a:pt x="112434" y="315486"/>
                    <a:pt x="116840" y="294985"/>
                    <a:pt x="121920" y="274665"/>
                  </a:cubicBezTo>
                  <a:cubicBezTo>
                    <a:pt x="84590" y="249778"/>
                    <a:pt x="64446" y="220060"/>
                    <a:pt x="15240" y="259425"/>
                  </a:cubicBezTo>
                  <a:cubicBezTo>
                    <a:pt x="2696" y="269460"/>
                    <a:pt x="5080" y="289905"/>
                    <a:pt x="0" y="305145"/>
                  </a:cubicBezTo>
                  <a:cubicBezTo>
                    <a:pt x="11297" y="350333"/>
                    <a:pt x="9608" y="429147"/>
                    <a:pt x="91440" y="335625"/>
                  </a:cubicBezTo>
                  <a:cubicBezTo>
                    <a:pt x="106805" y="318065"/>
                    <a:pt x="128300" y="214236"/>
                    <a:pt x="137160" y="183225"/>
                  </a:cubicBezTo>
                  <a:cubicBezTo>
                    <a:pt x="141573" y="167779"/>
                    <a:pt x="142365" y="150049"/>
                    <a:pt x="152400" y="137505"/>
                  </a:cubicBezTo>
                  <a:cubicBezTo>
                    <a:pt x="163842" y="123202"/>
                    <a:pt x="182880" y="117185"/>
                    <a:pt x="198120" y="107025"/>
                  </a:cubicBezTo>
                  <a:cubicBezTo>
                    <a:pt x="228600" y="112105"/>
                    <a:pt x="262731" y="106934"/>
                    <a:pt x="289560" y="122265"/>
                  </a:cubicBezTo>
                  <a:cubicBezTo>
                    <a:pt x="303508" y="130235"/>
                    <a:pt x="311984" y="153617"/>
                    <a:pt x="304800" y="167985"/>
                  </a:cubicBezTo>
                  <a:cubicBezTo>
                    <a:pt x="297616" y="182353"/>
                    <a:pt x="274320" y="178145"/>
                    <a:pt x="259080" y="183225"/>
                  </a:cubicBezTo>
                  <a:cubicBezTo>
                    <a:pt x="228600" y="178145"/>
                    <a:pt x="195278" y="181804"/>
                    <a:pt x="167640" y="167985"/>
                  </a:cubicBezTo>
                  <a:cubicBezTo>
                    <a:pt x="151257" y="159794"/>
                    <a:pt x="150112" y="135217"/>
                    <a:pt x="137160" y="122265"/>
                  </a:cubicBezTo>
                  <a:cubicBezTo>
                    <a:pt x="124208" y="109313"/>
                    <a:pt x="106680" y="101945"/>
                    <a:pt x="91440" y="91785"/>
                  </a:cubicBezTo>
                  <a:cubicBezTo>
                    <a:pt x="50250" y="153570"/>
                    <a:pt x="31837" y="159607"/>
                    <a:pt x="76200" y="259425"/>
                  </a:cubicBezTo>
                  <a:cubicBezTo>
                    <a:pt x="82724" y="274105"/>
                    <a:pt x="106680" y="269585"/>
                    <a:pt x="121920" y="274665"/>
                  </a:cubicBezTo>
                  <a:cubicBezTo>
                    <a:pt x="189161" y="229837"/>
                    <a:pt x="191514" y="214110"/>
                    <a:pt x="304800" y="259425"/>
                  </a:cubicBezTo>
                  <a:cubicBezTo>
                    <a:pt x="319715" y="265391"/>
                    <a:pt x="310005" y="292601"/>
                    <a:pt x="320040" y="305145"/>
                  </a:cubicBezTo>
                  <a:cubicBezTo>
                    <a:pt x="331482" y="319448"/>
                    <a:pt x="350520" y="325465"/>
                    <a:pt x="365760" y="335625"/>
                  </a:cubicBezTo>
                  <a:cubicBezTo>
                    <a:pt x="435631" y="230819"/>
                    <a:pt x="415136" y="278938"/>
                    <a:pt x="441960" y="198465"/>
                  </a:cubicBezTo>
                  <a:cubicBezTo>
                    <a:pt x="615491" y="314152"/>
                    <a:pt x="450419" y="184501"/>
                    <a:pt x="106680" y="442305"/>
                  </a:cubicBezTo>
                  <a:cubicBezTo>
                    <a:pt x="54664" y="481317"/>
                    <a:pt x="313612" y="667573"/>
                    <a:pt x="15240" y="411825"/>
                  </a:cubicBezTo>
                  <a:cubicBezTo>
                    <a:pt x="20320" y="437225"/>
                    <a:pt x="24198" y="462895"/>
                    <a:pt x="30480" y="488025"/>
                  </a:cubicBezTo>
                  <a:cubicBezTo>
                    <a:pt x="34376" y="503610"/>
                    <a:pt x="30480" y="528665"/>
                    <a:pt x="45720" y="533745"/>
                  </a:cubicBezTo>
                  <a:cubicBezTo>
                    <a:pt x="70294" y="541936"/>
                    <a:pt x="96520" y="523585"/>
                    <a:pt x="121920" y="518505"/>
                  </a:cubicBezTo>
                  <a:cubicBezTo>
                    <a:pt x="116840" y="482945"/>
                    <a:pt x="117002" y="446231"/>
                    <a:pt x="106680" y="411825"/>
                  </a:cubicBezTo>
                  <a:cubicBezTo>
                    <a:pt x="101417" y="394281"/>
                    <a:pt x="72608" y="384066"/>
                    <a:pt x="76200" y="366105"/>
                  </a:cubicBezTo>
                  <a:cubicBezTo>
                    <a:pt x="79792" y="348144"/>
                    <a:pt x="106680" y="345785"/>
                    <a:pt x="121920" y="335625"/>
                  </a:cubicBezTo>
                  <a:cubicBezTo>
                    <a:pt x="176123" y="343368"/>
                    <a:pt x="234716" y="336083"/>
                    <a:pt x="274320" y="381345"/>
                  </a:cubicBezTo>
                  <a:cubicBezTo>
                    <a:pt x="375016" y="496426"/>
                    <a:pt x="287010" y="456695"/>
                    <a:pt x="381000" y="488025"/>
                  </a:cubicBezTo>
                  <a:cubicBezTo>
                    <a:pt x="396240" y="477865"/>
                    <a:pt x="412417" y="446103"/>
                    <a:pt x="426720" y="457545"/>
                  </a:cubicBezTo>
                  <a:cubicBezTo>
                    <a:pt x="480060" y="500217"/>
                    <a:pt x="451675" y="576610"/>
                    <a:pt x="441960" y="625185"/>
                  </a:cubicBezTo>
                  <a:cubicBezTo>
                    <a:pt x="426720" y="620105"/>
                    <a:pt x="408784" y="619980"/>
                    <a:pt x="396240" y="609945"/>
                  </a:cubicBezTo>
                  <a:cubicBezTo>
                    <a:pt x="381937" y="598503"/>
                    <a:pt x="378712" y="577177"/>
                    <a:pt x="365760" y="564225"/>
                  </a:cubicBezTo>
                  <a:cubicBezTo>
                    <a:pt x="352808" y="551273"/>
                    <a:pt x="335280" y="543905"/>
                    <a:pt x="320040" y="533745"/>
                  </a:cubicBezTo>
                  <a:cubicBezTo>
                    <a:pt x="294640" y="538825"/>
                    <a:pt x="268970" y="542703"/>
                    <a:pt x="243840" y="548985"/>
                  </a:cubicBezTo>
                  <a:cubicBezTo>
                    <a:pt x="228255" y="552881"/>
                    <a:pt x="204086" y="549310"/>
                    <a:pt x="198120" y="564225"/>
                  </a:cubicBezTo>
                  <a:cubicBezTo>
                    <a:pt x="190341" y="583672"/>
                    <a:pt x="208280" y="604865"/>
                    <a:pt x="213360" y="625185"/>
                  </a:cubicBezTo>
                  <a:cubicBezTo>
                    <a:pt x="243840" y="620105"/>
                    <a:pt x="279485" y="627665"/>
                    <a:pt x="304800" y="609945"/>
                  </a:cubicBezTo>
                  <a:cubicBezTo>
                    <a:pt x="334810" y="588938"/>
                    <a:pt x="345440" y="548985"/>
                    <a:pt x="365760" y="518505"/>
                  </a:cubicBezTo>
                  <a:cubicBezTo>
                    <a:pt x="375920" y="503265"/>
                    <a:pt x="381000" y="482945"/>
                    <a:pt x="396240" y="472785"/>
                  </a:cubicBezTo>
                  <a:cubicBezTo>
                    <a:pt x="411480" y="462625"/>
                    <a:pt x="424050" y="446143"/>
                    <a:pt x="441960" y="442305"/>
                  </a:cubicBezTo>
                  <a:cubicBezTo>
                    <a:pt x="496825" y="430548"/>
                    <a:pt x="553720" y="432145"/>
                    <a:pt x="609600" y="427065"/>
                  </a:cubicBezTo>
                  <a:cubicBezTo>
                    <a:pt x="647991" y="350283"/>
                    <a:pt x="668226" y="337410"/>
                    <a:pt x="624840" y="228945"/>
                  </a:cubicBezTo>
                  <a:cubicBezTo>
                    <a:pt x="618874" y="214030"/>
                    <a:pt x="594360" y="218785"/>
                    <a:pt x="579120" y="213705"/>
                  </a:cubicBezTo>
                  <a:cubicBezTo>
                    <a:pt x="563880" y="223865"/>
                    <a:pt x="541076" y="227555"/>
                    <a:pt x="533400" y="244185"/>
                  </a:cubicBezTo>
                  <a:cubicBezTo>
                    <a:pt x="509128" y="296775"/>
                    <a:pt x="494864" y="354351"/>
                    <a:pt x="487680" y="411825"/>
                  </a:cubicBezTo>
                  <a:cubicBezTo>
                    <a:pt x="485408" y="430000"/>
                    <a:pt x="508000" y="381345"/>
                    <a:pt x="518160" y="366105"/>
                  </a:cubicBezTo>
                  <a:cubicBezTo>
                    <a:pt x="513080" y="350865"/>
                    <a:pt x="518984" y="320385"/>
                    <a:pt x="502920" y="320385"/>
                  </a:cubicBezTo>
                  <a:cubicBezTo>
                    <a:pt x="486856" y="320385"/>
                    <a:pt x="482600" y="350865"/>
                    <a:pt x="487680" y="366105"/>
                  </a:cubicBezTo>
                  <a:cubicBezTo>
                    <a:pt x="499264" y="400858"/>
                    <a:pt x="548640" y="457545"/>
                    <a:pt x="548640" y="457545"/>
                  </a:cubicBezTo>
                  <a:cubicBezTo>
                    <a:pt x="543560" y="472785"/>
                    <a:pt x="543435" y="490721"/>
                    <a:pt x="533400" y="503265"/>
                  </a:cubicBezTo>
                  <a:cubicBezTo>
                    <a:pt x="521958" y="517568"/>
                    <a:pt x="489952" y="551920"/>
                    <a:pt x="487680" y="533745"/>
                  </a:cubicBezTo>
                  <a:cubicBezTo>
                    <a:pt x="476321" y="442871"/>
                    <a:pt x="497840" y="350865"/>
                    <a:pt x="502920" y="259425"/>
                  </a:cubicBezTo>
                  <a:cubicBezTo>
                    <a:pt x="466683" y="150714"/>
                    <a:pt x="518066" y="282143"/>
                    <a:pt x="441960" y="167985"/>
                  </a:cubicBezTo>
                  <a:cubicBezTo>
                    <a:pt x="433049" y="154619"/>
                    <a:pt x="431800" y="137505"/>
                    <a:pt x="426720" y="122265"/>
                  </a:cubicBezTo>
                  <a:cubicBezTo>
                    <a:pt x="447040" y="112105"/>
                    <a:pt x="465403" y="87330"/>
                    <a:pt x="487680" y="91785"/>
                  </a:cubicBezTo>
                  <a:cubicBezTo>
                    <a:pt x="503432" y="94935"/>
                    <a:pt x="495736" y="123137"/>
                    <a:pt x="502920" y="137505"/>
                  </a:cubicBezTo>
                  <a:cubicBezTo>
                    <a:pt x="511111" y="153888"/>
                    <a:pt x="523240" y="167985"/>
                    <a:pt x="533400" y="183225"/>
                  </a:cubicBezTo>
                  <a:cubicBezTo>
                    <a:pt x="528320" y="198465"/>
                    <a:pt x="532528" y="236129"/>
                    <a:pt x="518160" y="228945"/>
                  </a:cubicBezTo>
                  <a:cubicBezTo>
                    <a:pt x="499426" y="219578"/>
                    <a:pt x="516004" y="184341"/>
                    <a:pt x="502920" y="167985"/>
                  </a:cubicBezTo>
                  <a:cubicBezTo>
                    <a:pt x="492885" y="155441"/>
                    <a:pt x="473046" y="155386"/>
                    <a:pt x="457200" y="152745"/>
                  </a:cubicBezTo>
                  <a:cubicBezTo>
                    <a:pt x="411825" y="145182"/>
                    <a:pt x="365760" y="142585"/>
                    <a:pt x="320040" y="137505"/>
                  </a:cubicBezTo>
                  <a:cubicBezTo>
                    <a:pt x="285664" y="0"/>
                    <a:pt x="329301" y="28832"/>
                    <a:pt x="243840" y="345"/>
                  </a:cubicBezTo>
                  <a:cubicBezTo>
                    <a:pt x="238760" y="15585"/>
                    <a:pt x="228600" y="30001"/>
                    <a:pt x="228600" y="46065"/>
                  </a:cubicBezTo>
                  <a:cubicBezTo>
                    <a:pt x="228600" y="81089"/>
                    <a:pt x="240312" y="88257"/>
                    <a:pt x="259080" y="107025"/>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17" name="TextBox 16"/>
          <p:cNvSpPr txBox="1"/>
          <p:nvPr/>
        </p:nvSpPr>
        <p:spPr>
          <a:xfrm>
            <a:off x="488031" y="4009628"/>
            <a:ext cx="7272808" cy="461665"/>
          </a:xfrm>
          <a:prstGeom prst="rect">
            <a:avLst/>
          </a:prstGeom>
          <a:noFill/>
        </p:spPr>
        <p:txBody>
          <a:bodyPr wrap="square" rtlCol="0">
            <a:spAutoFit/>
          </a:bodyPr>
          <a:lstStyle/>
          <a:p>
            <a:r>
              <a:rPr lang="en-US" sz="2400" dirty="0"/>
              <a:t>What is allele frequency?</a:t>
            </a:r>
          </a:p>
        </p:txBody>
      </p:sp>
      <p:sp>
        <p:nvSpPr>
          <p:cNvPr id="18" name="TextBox 17"/>
          <p:cNvSpPr txBox="1"/>
          <p:nvPr/>
        </p:nvSpPr>
        <p:spPr>
          <a:xfrm>
            <a:off x="1" y="2614181"/>
            <a:ext cx="9252520" cy="1323439"/>
          </a:xfrm>
          <a:prstGeom prst="rect">
            <a:avLst/>
          </a:prstGeom>
          <a:noFill/>
        </p:spPr>
        <p:txBody>
          <a:bodyPr wrap="square" rtlCol="0">
            <a:spAutoFit/>
          </a:bodyPr>
          <a:lstStyle/>
          <a:p>
            <a:pPr algn="ctr"/>
            <a:r>
              <a:rPr lang="en-US" sz="8000" dirty="0">
                <a:sym typeface="Webdings"/>
              </a:rPr>
              <a:t></a:t>
            </a:r>
            <a:r>
              <a:rPr lang="en-US" sz="5400" dirty="0">
                <a:sym typeface="Webdings"/>
              </a:rPr>
              <a:t></a:t>
            </a:r>
            <a:r>
              <a:rPr lang="en-US" sz="8000" dirty="0">
                <a:sym typeface="Webdings"/>
              </a:rPr>
              <a:t></a:t>
            </a:r>
            <a:r>
              <a:rPr lang="en-US" sz="5400" dirty="0">
                <a:solidFill>
                  <a:prstClr val="white"/>
                </a:solidFill>
                <a:sym typeface="Webdings"/>
              </a:rPr>
              <a:t></a:t>
            </a:r>
            <a:r>
              <a:rPr lang="en-US" sz="8000" dirty="0">
                <a:sym typeface="Webdings"/>
              </a:rPr>
              <a:t></a:t>
            </a:r>
            <a:r>
              <a:rPr lang="en-US" sz="5400" dirty="0">
                <a:solidFill>
                  <a:prstClr val="white"/>
                </a:solidFill>
                <a:sym typeface="Webdings"/>
              </a:rPr>
              <a:t></a:t>
            </a:r>
            <a:r>
              <a:rPr lang="en-US" sz="8000" dirty="0">
                <a:sym typeface="Webdings"/>
              </a:rPr>
              <a:t></a:t>
            </a:r>
            <a:endParaRPr lang="en-US" sz="8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HARDY-WEINBERG PRINCIPLE/EQUATION</a:t>
            </a:r>
            <a:endParaRPr lang="en-US" sz="3600" dirty="0"/>
          </a:p>
        </p:txBody>
      </p:sp>
      <p:sp>
        <p:nvSpPr>
          <p:cNvPr id="3" name="Content Placeholder 2"/>
          <p:cNvSpPr>
            <a:spLocks noGrp="1"/>
          </p:cNvSpPr>
          <p:nvPr>
            <p:ph idx="1"/>
          </p:nvPr>
        </p:nvSpPr>
        <p:spPr>
          <a:xfrm>
            <a:off x="77024" y="1278985"/>
            <a:ext cx="8964488" cy="4051362"/>
          </a:xfrm>
        </p:spPr>
        <p:txBody>
          <a:bodyPr>
            <a:noAutofit/>
          </a:bodyPr>
          <a:lstStyle/>
          <a:p>
            <a:pPr algn="just">
              <a:buNone/>
            </a:pPr>
            <a:r>
              <a:rPr lang="en-US" sz="1800" dirty="0"/>
              <a:t>Suppose in a diploid organism, frequency of dominant allele (T): p</a:t>
            </a:r>
          </a:p>
          <a:p>
            <a:pPr algn="just">
              <a:buNone/>
            </a:pPr>
            <a:r>
              <a:rPr lang="en-US" sz="1800" dirty="0"/>
              <a:t>					Frequency of recessive allele (t): q</a:t>
            </a:r>
          </a:p>
          <a:p>
            <a:pPr algn="just">
              <a:buNone/>
            </a:pPr>
            <a:r>
              <a:rPr lang="en-US" sz="1800" dirty="0"/>
              <a:t>According to Hardy-Weinberg equation/genetic equilibrium;</a:t>
            </a:r>
          </a:p>
          <a:p>
            <a:pPr algn="just">
              <a:buNone/>
            </a:pPr>
            <a:r>
              <a:rPr lang="en-US" sz="1800" b="1" dirty="0">
                <a:solidFill>
                  <a:srgbClr val="FFFF00"/>
                </a:solidFill>
              </a:rPr>
              <a:t>				</a:t>
            </a:r>
            <a:r>
              <a:rPr lang="en-US" sz="2000" b="1" dirty="0">
                <a:solidFill>
                  <a:srgbClr val="FFFF00"/>
                </a:solidFill>
              </a:rPr>
              <a:t>p + q = 1 </a:t>
            </a:r>
            <a:r>
              <a:rPr lang="en-US" sz="1600" dirty="0"/>
              <a:t>(</a:t>
            </a:r>
            <a:r>
              <a:rPr lang="en-US" sz="1600" dirty="0" err="1"/>
              <a:t>i.e</a:t>
            </a:r>
            <a:r>
              <a:rPr lang="en-US" sz="1600" dirty="0"/>
              <a:t> </a:t>
            </a:r>
            <a:r>
              <a:rPr lang="en-US" sz="1600" i="1" dirty="0"/>
              <a:t>sum total of all the allelic frequencies is 1</a:t>
            </a:r>
            <a:r>
              <a:rPr lang="en-US" sz="1600" dirty="0"/>
              <a:t>)</a:t>
            </a:r>
            <a:endParaRPr lang="en-US" sz="1800" dirty="0"/>
          </a:p>
          <a:p>
            <a:pPr algn="just">
              <a:buNone/>
            </a:pPr>
            <a:r>
              <a:rPr lang="en-US" sz="1800" dirty="0"/>
              <a:t>On squaring both side, </a:t>
            </a:r>
            <a:r>
              <a:rPr lang="en-US" sz="1800" b="1" dirty="0">
                <a:solidFill>
                  <a:srgbClr val="FFFF00"/>
                </a:solidFill>
              </a:rPr>
              <a:t>(p + q)</a:t>
            </a:r>
            <a:r>
              <a:rPr lang="en-US" sz="1800" b="1" baseline="30000" dirty="0">
                <a:solidFill>
                  <a:srgbClr val="FFFF00"/>
                </a:solidFill>
              </a:rPr>
              <a:t>2</a:t>
            </a:r>
            <a:r>
              <a:rPr lang="en-US" sz="1800" b="1" dirty="0">
                <a:solidFill>
                  <a:srgbClr val="FFFF00"/>
                </a:solidFill>
              </a:rPr>
              <a:t> = 1</a:t>
            </a:r>
          </a:p>
          <a:p>
            <a:pPr algn="just">
              <a:buNone/>
            </a:pPr>
            <a:r>
              <a:rPr lang="en-US" sz="1800" dirty="0"/>
              <a:t>			                     Or </a:t>
            </a:r>
          </a:p>
          <a:p>
            <a:pPr algn="just">
              <a:buNone/>
            </a:pPr>
            <a:r>
              <a:rPr lang="en-US" sz="1800" dirty="0"/>
              <a:t>				</a:t>
            </a:r>
            <a:r>
              <a:rPr lang="en-US" sz="1800" b="1" dirty="0">
                <a:solidFill>
                  <a:srgbClr val="FFFF00"/>
                </a:solidFill>
              </a:rPr>
              <a:t>p</a:t>
            </a:r>
            <a:r>
              <a:rPr lang="en-US" sz="1800" b="1" baseline="30000" dirty="0">
                <a:solidFill>
                  <a:srgbClr val="FFFF00"/>
                </a:solidFill>
              </a:rPr>
              <a:t>2</a:t>
            </a:r>
            <a:r>
              <a:rPr lang="en-US" sz="1800" b="1" dirty="0">
                <a:solidFill>
                  <a:srgbClr val="FFFF00"/>
                </a:solidFill>
              </a:rPr>
              <a:t> + 2pq + q</a:t>
            </a:r>
            <a:r>
              <a:rPr lang="en-US" sz="1800" b="1" baseline="30000" dirty="0">
                <a:solidFill>
                  <a:srgbClr val="FFFF00"/>
                </a:solidFill>
              </a:rPr>
              <a:t>2</a:t>
            </a:r>
            <a:r>
              <a:rPr lang="en-US" sz="1800" b="1" dirty="0">
                <a:solidFill>
                  <a:srgbClr val="FFFF00"/>
                </a:solidFill>
              </a:rPr>
              <a:t> = 1 </a:t>
            </a:r>
            <a:r>
              <a:rPr lang="en-US" sz="1600" i="1" dirty="0"/>
              <a:t>(</a:t>
            </a:r>
            <a:r>
              <a:rPr lang="en-US" sz="1600" i="1" dirty="0" err="1"/>
              <a:t>i.e</a:t>
            </a:r>
            <a:r>
              <a:rPr lang="en-US" sz="1600" i="1" dirty="0"/>
              <a:t> algebraic equations)</a:t>
            </a:r>
          </a:p>
          <a:p>
            <a:pPr algn="just">
              <a:buNone/>
            </a:pPr>
            <a:r>
              <a:rPr lang="en-US" sz="1600" dirty="0"/>
              <a:t>W</a:t>
            </a:r>
            <a:r>
              <a:rPr lang="en-US" sz="1800" dirty="0"/>
              <a:t>here; p</a:t>
            </a:r>
            <a:r>
              <a:rPr lang="en-US" sz="1800" baseline="30000" dirty="0"/>
              <a:t>2</a:t>
            </a:r>
            <a:r>
              <a:rPr lang="en-US" sz="1800" dirty="0"/>
              <a:t> = Homozygous dominant</a:t>
            </a:r>
          </a:p>
          <a:p>
            <a:pPr algn="just">
              <a:buNone/>
            </a:pPr>
            <a:r>
              <a:rPr lang="en-US" sz="1800" dirty="0"/>
              <a:t>		2pq = Heterozygous</a:t>
            </a:r>
          </a:p>
          <a:p>
            <a:pPr algn="just">
              <a:buNone/>
            </a:pPr>
            <a:r>
              <a:rPr lang="en-US" sz="1800" dirty="0"/>
              <a:t>		q</a:t>
            </a:r>
            <a:r>
              <a:rPr lang="en-US" sz="1800" baseline="30000" dirty="0"/>
              <a:t>2</a:t>
            </a:r>
            <a:r>
              <a:rPr lang="en-US" sz="1800" dirty="0"/>
              <a:t> = Homozygous recessive</a:t>
            </a:r>
          </a:p>
          <a:p>
            <a:pPr algn="just">
              <a:buFont typeface="Wingdings" pitchFamily="2" charset="2"/>
              <a:buChar char="ü"/>
            </a:pPr>
            <a:r>
              <a:rPr lang="en-US" sz="1600" b="1" dirty="0">
                <a:solidFill>
                  <a:srgbClr val="FFFF00"/>
                </a:solidFill>
              </a:rPr>
              <a:t>Disturbance in genetic equilibrium or Hardy-Weinberg equilibrium result in evolution</a:t>
            </a:r>
            <a:r>
              <a:rPr lang="en-US" sz="1600" dirty="0">
                <a:solidFill>
                  <a:srgbClr val="FFFF00"/>
                </a:solidFill>
              </a:rPr>
              <a:t> </a:t>
            </a:r>
            <a:r>
              <a:rPr lang="en-US" sz="1600" dirty="0" err="1">
                <a:solidFill>
                  <a:srgbClr val="FFFF00"/>
                </a:solidFill>
              </a:rPr>
              <a:t>i.e</a:t>
            </a:r>
            <a:r>
              <a:rPr lang="en-US" sz="1600" dirty="0">
                <a:solidFill>
                  <a:srgbClr val="FFFF00"/>
                </a:solidFill>
              </a:rPr>
              <a:t> </a:t>
            </a:r>
            <a:r>
              <a:rPr lang="en-US" sz="1600" b="1" dirty="0">
                <a:solidFill>
                  <a:srgbClr val="FFFF00"/>
                </a:solidFill>
              </a:rPr>
              <a:t>p + q ≠ 1  result in evolution</a:t>
            </a:r>
            <a:r>
              <a:rPr lang="en-US" sz="1600" b="1" i="1" dirty="0">
                <a:solidFill>
                  <a:srgbClr val="FFFF00"/>
                </a:solidFill>
              </a:rPr>
              <a:t>.</a:t>
            </a:r>
            <a:endParaRPr lang="en-US" sz="1600" i="1" dirty="0">
              <a:solidFill>
                <a:srgbClr val="FFFF00"/>
              </a:solidFill>
            </a:endParaRPr>
          </a:p>
        </p:txBody>
      </p:sp>
      <p:sp>
        <p:nvSpPr>
          <p:cNvPr id="2050" name="Rectangle 2"/>
          <p:cNvSpPr>
            <a:spLocks noChangeArrowheads="1"/>
          </p:cNvSpPr>
          <p:nvPr/>
        </p:nvSpPr>
        <p:spPr bwMode="auto">
          <a:xfrm>
            <a:off x="2" y="10108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285752"/>
            <a:ext cx="114300" cy="154781"/>
          </a:xfrm>
          <a:prstGeom prst="rect">
            <a:avLst/>
          </a:prstGeom>
          <a:noFill/>
        </p:spPr>
      </p:pic>
      <p:sp>
        <p:nvSpPr>
          <p:cNvPr id="2052" name="Rectangle 4"/>
          <p:cNvSpPr>
            <a:spLocks noChangeArrowheads="1"/>
          </p:cNvSpPr>
          <p:nvPr/>
        </p:nvSpPr>
        <p:spPr bwMode="auto">
          <a:xfrm>
            <a:off x="2" y="10108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51"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285752"/>
            <a:ext cx="114300" cy="15478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 calcmode="lin" valueType="num">
                                      <p:cBhvr additive="base">
                                        <p:cTn id="6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Hardy-Weinberg Principle</a:t>
            </a:r>
            <a:endParaRPr lang="en-US" dirty="0"/>
          </a:p>
        </p:txBody>
      </p:sp>
      <p:sp>
        <p:nvSpPr>
          <p:cNvPr id="3" name="Content Placeholder 2"/>
          <p:cNvSpPr>
            <a:spLocks noGrp="1"/>
          </p:cNvSpPr>
          <p:nvPr>
            <p:ph idx="1"/>
          </p:nvPr>
        </p:nvSpPr>
        <p:spPr/>
        <p:txBody>
          <a:bodyPr>
            <a:normAutofit/>
          </a:bodyPr>
          <a:lstStyle/>
          <a:p>
            <a:pPr algn="just"/>
            <a:r>
              <a:rPr lang="en-US" sz="1800" b="1" dirty="0">
                <a:solidFill>
                  <a:srgbClr val="FFFF00"/>
                </a:solidFill>
              </a:rPr>
              <a:t>Five factors affecting Hardy-Weinberg equilibrium </a:t>
            </a:r>
            <a:r>
              <a:rPr lang="en-US" sz="1800" dirty="0"/>
              <a:t>are; </a:t>
            </a:r>
          </a:p>
          <a:p>
            <a:pPr marL="571500" indent="-215900" algn="just">
              <a:buFont typeface="+mj-lt"/>
              <a:buAutoNum type="romanLcPeriod"/>
            </a:pPr>
            <a:r>
              <a:rPr lang="en-US" sz="1800" b="1" dirty="0">
                <a:solidFill>
                  <a:srgbClr val="FFFF00"/>
                </a:solidFill>
              </a:rPr>
              <a:t>gene migration or gene flow </a:t>
            </a:r>
          </a:p>
          <a:p>
            <a:pPr marL="571500" indent="-215900" algn="just">
              <a:buFont typeface="+mj-lt"/>
              <a:buAutoNum type="romanLcPeriod"/>
            </a:pPr>
            <a:r>
              <a:rPr lang="en-US" sz="1800" b="1" dirty="0">
                <a:solidFill>
                  <a:srgbClr val="FFFF00"/>
                </a:solidFill>
              </a:rPr>
              <a:t>genetic drift </a:t>
            </a:r>
          </a:p>
          <a:p>
            <a:pPr marL="571500" indent="-215900" algn="just">
              <a:buFont typeface="+mj-lt"/>
              <a:buAutoNum type="romanLcPeriod"/>
            </a:pPr>
            <a:r>
              <a:rPr lang="en-US" sz="1800" b="1" dirty="0">
                <a:solidFill>
                  <a:srgbClr val="FFFF00"/>
                </a:solidFill>
              </a:rPr>
              <a:t>mutation</a:t>
            </a:r>
          </a:p>
          <a:p>
            <a:pPr marL="571500" indent="-215900" algn="just">
              <a:buFont typeface="+mj-lt"/>
              <a:buAutoNum type="romanLcPeriod"/>
            </a:pPr>
            <a:r>
              <a:rPr lang="en-US" sz="1800" b="1" dirty="0">
                <a:solidFill>
                  <a:srgbClr val="FFFF00"/>
                </a:solidFill>
              </a:rPr>
              <a:t>genetic recombination </a:t>
            </a:r>
          </a:p>
          <a:p>
            <a:pPr marL="571500" indent="-215900" algn="just">
              <a:buFont typeface="+mj-lt"/>
              <a:buAutoNum type="romanLcPeriod"/>
            </a:pPr>
            <a:r>
              <a:rPr lang="en-US" sz="1800" b="1" dirty="0">
                <a:solidFill>
                  <a:srgbClr val="FFFF00"/>
                </a:solidFill>
              </a:rPr>
              <a:t>natural selection.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5212"/>
            <a:ext cx="9144000" cy="369332"/>
          </a:xfrm>
        </p:spPr>
        <p:txBody>
          <a:bodyPr>
            <a:noAutofit/>
          </a:bodyPr>
          <a:lstStyle/>
          <a:p>
            <a:r>
              <a:rPr lang="en-US" sz="3200" b="1" dirty="0"/>
              <a:t>Factors Affecting Hardy-Weinberg Principle</a:t>
            </a:r>
            <a:endParaRPr lang="en-US" sz="3200" dirty="0"/>
          </a:p>
        </p:txBody>
      </p:sp>
      <p:sp>
        <p:nvSpPr>
          <p:cNvPr id="3" name="Content Placeholder 2"/>
          <p:cNvSpPr>
            <a:spLocks noGrp="1"/>
          </p:cNvSpPr>
          <p:nvPr>
            <p:ph idx="1"/>
          </p:nvPr>
        </p:nvSpPr>
        <p:spPr>
          <a:xfrm>
            <a:off x="35496" y="3876965"/>
            <a:ext cx="9144000" cy="1428807"/>
          </a:xfrm>
        </p:spPr>
        <p:txBody>
          <a:bodyPr>
            <a:noAutofit/>
          </a:bodyPr>
          <a:lstStyle/>
          <a:p>
            <a:pPr indent="-201613" algn="just"/>
            <a:r>
              <a:rPr lang="en-US" sz="2000" b="1" dirty="0">
                <a:solidFill>
                  <a:srgbClr val="FFFF00"/>
                </a:solidFill>
              </a:rPr>
              <a:t>Gene flow </a:t>
            </a:r>
            <a:r>
              <a:rPr lang="en-US" sz="2000" dirty="0"/>
              <a:t>is occurrence of multiple gene migration.</a:t>
            </a:r>
          </a:p>
          <a:p>
            <a:pPr indent="-201613"/>
            <a:r>
              <a:rPr lang="en-US" sz="2000" b="1" dirty="0">
                <a:solidFill>
                  <a:srgbClr val="FFFF00"/>
                </a:solidFill>
              </a:rPr>
              <a:t>Genetic drift</a:t>
            </a:r>
            <a:r>
              <a:rPr lang="en-US" sz="2000" dirty="0"/>
              <a:t> is change in gene frequencies by chance</a:t>
            </a:r>
            <a:endParaRPr lang="en-US" sz="2000" b="1" dirty="0"/>
          </a:p>
          <a:p>
            <a:pPr indent="-201613"/>
            <a:r>
              <a:rPr lang="en-US" sz="2000" dirty="0"/>
              <a:t>Original drifted population becomes </a:t>
            </a:r>
            <a:r>
              <a:rPr lang="en-US" sz="2000" b="1" dirty="0">
                <a:solidFill>
                  <a:srgbClr val="FFFF00"/>
                </a:solidFill>
              </a:rPr>
              <a:t>founders</a:t>
            </a:r>
          </a:p>
          <a:p>
            <a:pPr indent="-201613"/>
            <a:r>
              <a:rPr lang="en-US" sz="2000" b="1" dirty="0">
                <a:solidFill>
                  <a:srgbClr val="FFFF00"/>
                </a:solidFill>
              </a:rPr>
              <a:t>Founder effect</a:t>
            </a:r>
            <a:r>
              <a:rPr lang="en-US" sz="2000" b="1" dirty="0"/>
              <a:t>: speciation due to drastic change in allele frequency </a:t>
            </a:r>
            <a:endParaRPr lang="en-US" sz="2000" dirty="0"/>
          </a:p>
        </p:txBody>
      </p:sp>
      <p:grpSp>
        <p:nvGrpSpPr>
          <p:cNvPr id="18" name="Group 17"/>
          <p:cNvGrpSpPr/>
          <p:nvPr/>
        </p:nvGrpSpPr>
        <p:grpSpPr>
          <a:xfrm>
            <a:off x="1881082" y="1057300"/>
            <a:ext cx="5381836" cy="576543"/>
            <a:chOff x="89756" y="1628800"/>
            <a:chExt cx="8964488" cy="768724"/>
          </a:xfrm>
        </p:grpSpPr>
        <p:sp>
          <p:nvSpPr>
            <p:cNvPr id="19" name="Rectangle 18"/>
            <p:cNvSpPr/>
            <p:nvPr/>
          </p:nvSpPr>
          <p:spPr>
            <a:xfrm>
              <a:off x="89756" y="1628800"/>
              <a:ext cx="8964488" cy="492443"/>
            </a:xfrm>
            <a:prstGeom prst="rect">
              <a:avLst/>
            </a:prstGeom>
            <a:ln>
              <a:solidFill>
                <a:srgbClr val="FFC000"/>
              </a:solidFill>
            </a:ln>
          </p:spPr>
          <p:txBody>
            <a:bodyPr wrap="square">
              <a:spAutoFit/>
            </a:bodyPr>
            <a:lstStyle/>
            <a:p>
              <a:pPr algn="ctr"/>
              <a:r>
                <a:rPr lang="en-US" b="1" dirty="0"/>
                <a:t>Migration of a section of population to a new place </a:t>
              </a:r>
            </a:p>
          </p:txBody>
        </p:sp>
        <p:sp>
          <p:nvSpPr>
            <p:cNvPr id="20" name="Down Arrow 19"/>
            <p:cNvSpPr/>
            <p:nvPr/>
          </p:nvSpPr>
          <p:spPr>
            <a:xfrm>
              <a:off x="4376781" y="2153684"/>
              <a:ext cx="609244" cy="243840"/>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solidFill>
                  <a:schemeClr val="tx1"/>
                </a:solidFill>
              </a:endParaRPr>
            </a:p>
          </p:txBody>
        </p:sp>
      </p:grpSp>
      <p:grpSp>
        <p:nvGrpSpPr>
          <p:cNvPr id="24" name="Group 23"/>
          <p:cNvGrpSpPr/>
          <p:nvPr/>
        </p:nvGrpSpPr>
        <p:grpSpPr>
          <a:xfrm>
            <a:off x="3171392" y="2203979"/>
            <a:ext cx="2801216" cy="576528"/>
            <a:chOff x="3171392" y="2852680"/>
            <a:chExt cx="2801216" cy="768704"/>
          </a:xfrm>
        </p:grpSpPr>
        <p:sp>
          <p:nvSpPr>
            <p:cNvPr id="25" name="Rectangle 24"/>
            <p:cNvSpPr/>
            <p:nvPr/>
          </p:nvSpPr>
          <p:spPr>
            <a:xfrm>
              <a:off x="3171392" y="2852680"/>
              <a:ext cx="2801216" cy="492443"/>
            </a:xfrm>
            <a:prstGeom prst="rect">
              <a:avLst/>
            </a:prstGeom>
            <a:ln>
              <a:solidFill>
                <a:srgbClr val="FFC000"/>
              </a:solidFill>
            </a:ln>
          </p:spPr>
          <p:txBody>
            <a:bodyPr wrap="none">
              <a:spAutoFit/>
            </a:bodyPr>
            <a:lstStyle/>
            <a:p>
              <a:pPr algn="just"/>
              <a:r>
                <a:rPr lang="en-US" b="1" dirty="0"/>
                <a:t>Change in gene frequencies</a:t>
              </a:r>
            </a:p>
          </p:txBody>
        </p:sp>
        <p:sp>
          <p:nvSpPr>
            <p:cNvPr id="26" name="Down Arrow 25"/>
            <p:cNvSpPr/>
            <p:nvPr/>
          </p:nvSpPr>
          <p:spPr>
            <a:xfrm>
              <a:off x="4462656" y="3377544"/>
              <a:ext cx="365760" cy="243840"/>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solidFill>
                  <a:schemeClr val="tx1"/>
                </a:solidFill>
              </a:endParaRPr>
            </a:p>
          </p:txBody>
        </p:sp>
      </p:grpSp>
      <p:sp>
        <p:nvSpPr>
          <p:cNvPr id="28" name="Rectangle 27"/>
          <p:cNvSpPr/>
          <p:nvPr/>
        </p:nvSpPr>
        <p:spPr>
          <a:xfrm>
            <a:off x="2952328" y="2798236"/>
            <a:ext cx="3239344" cy="369332"/>
          </a:xfrm>
          <a:prstGeom prst="rect">
            <a:avLst/>
          </a:prstGeom>
          <a:ln>
            <a:solidFill>
              <a:srgbClr val="FFC000"/>
            </a:solidFill>
          </a:ln>
        </p:spPr>
        <p:txBody>
          <a:bodyPr wrap="square">
            <a:spAutoFit/>
          </a:bodyPr>
          <a:lstStyle/>
          <a:p>
            <a:pPr algn="ctr"/>
            <a:r>
              <a:rPr lang="en-US" b="1" dirty="0"/>
              <a:t>New population occurs</a:t>
            </a:r>
          </a:p>
        </p:txBody>
      </p:sp>
      <p:grpSp>
        <p:nvGrpSpPr>
          <p:cNvPr id="31" name="Group 30"/>
          <p:cNvGrpSpPr/>
          <p:nvPr/>
        </p:nvGrpSpPr>
        <p:grpSpPr>
          <a:xfrm>
            <a:off x="3006351" y="1632774"/>
            <a:ext cx="3131305" cy="546048"/>
            <a:chOff x="3006350" y="2852680"/>
            <a:chExt cx="3131305" cy="728064"/>
          </a:xfrm>
        </p:grpSpPr>
        <p:sp>
          <p:nvSpPr>
            <p:cNvPr id="32" name="Rectangle 31"/>
            <p:cNvSpPr/>
            <p:nvPr/>
          </p:nvSpPr>
          <p:spPr>
            <a:xfrm>
              <a:off x="3006350" y="2852680"/>
              <a:ext cx="3131305" cy="492443"/>
            </a:xfrm>
            <a:prstGeom prst="rect">
              <a:avLst/>
            </a:prstGeom>
            <a:ln>
              <a:solidFill>
                <a:srgbClr val="FFC000"/>
              </a:solidFill>
            </a:ln>
          </p:spPr>
          <p:txBody>
            <a:bodyPr wrap="none">
              <a:spAutoFit/>
            </a:bodyPr>
            <a:lstStyle/>
            <a:p>
              <a:pPr algn="ctr"/>
              <a:r>
                <a:rPr lang="en-US" b="1" dirty="0"/>
                <a:t>Addition of new genes/alleles  </a:t>
              </a:r>
            </a:p>
          </p:txBody>
        </p:sp>
        <p:sp>
          <p:nvSpPr>
            <p:cNvPr id="33" name="Down Arrow 32"/>
            <p:cNvSpPr/>
            <p:nvPr/>
          </p:nvSpPr>
          <p:spPr>
            <a:xfrm>
              <a:off x="4462656" y="3336904"/>
              <a:ext cx="365760" cy="243840"/>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ppt_x"/>
                                          </p:val>
                                        </p:tav>
                                        <p:tav tm="100000">
                                          <p:val>
                                            <p:strVal val="#ppt_x"/>
                                          </p:val>
                                        </p:tav>
                                      </p:tavLst>
                                    </p:anim>
                                    <p:anim calcmode="lin" valueType="num">
                                      <p:cBhvr additive="base">
                                        <p:cTn id="1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 calcmode="lin" valueType="num">
                                      <p:cBhvr additive="base">
                                        <p:cTn id="3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 calcmode="lin" valueType="num">
                                      <p:cBhvr additive="base">
                                        <p:cTn id="3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 calcmode="lin" valueType="num">
                                      <p:cBhvr additive="base">
                                        <p:cTn id="4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 calcmode="lin" valueType="num">
                                      <p:cBhvr additive="base">
                                        <p:cTn id="4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196"/>
            <a:ext cx="9144000" cy="857250"/>
          </a:xfrm>
        </p:spPr>
        <p:txBody>
          <a:bodyPr>
            <a:noAutofit/>
          </a:bodyPr>
          <a:lstStyle/>
          <a:p>
            <a:r>
              <a:rPr lang="en-US" sz="2000" b="1" dirty="0"/>
              <a:t>Evidence supporting evolution by natural selection</a:t>
            </a:r>
          </a:p>
        </p:txBody>
      </p:sp>
      <p:graphicFrame>
        <p:nvGraphicFramePr>
          <p:cNvPr id="4" name="Table 3"/>
          <p:cNvGraphicFramePr>
            <a:graphicFrameLocks noGrp="1"/>
          </p:cNvGraphicFramePr>
          <p:nvPr/>
        </p:nvGraphicFramePr>
        <p:xfrm>
          <a:off x="251520" y="1093365"/>
          <a:ext cx="8640960" cy="3154680"/>
        </p:xfrm>
        <a:graphic>
          <a:graphicData uri="http://schemas.openxmlformats.org/drawingml/2006/table">
            <a:tbl>
              <a:tblPr firstRow="1" bandRow="1">
                <a:tableStyleId>{5940675A-B579-460E-94D1-54222C63F5DA}</a:tableStyleId>
              </a:tblPr>
              <a:tblGrid>
                <a:gridCol w="4320480">
                  <a:extLst>
                    <a:ext uri="{9D8B030D-6E8A-4147-A177-3AD203B41FA5}">
                      <a16:colId xmlns:a16="http://schemas.microsoft.com/office/drawing/2014/main" val="20000"/>
                    </a:ext>
                  </a:extLst>
                </a:gridCol>
                <a:gridCol w="4320480">
                  <a:extLst>
                    <a:ext uri="{9D8B030D-6E8A-4147-A177-3AD203B41FA5}">
                      <a16:colId xmlns:a16="http://schemas.microsoft.com/office/drawing/2014/main" val="20001"/>
                    </a:ext>
                  </a:extLst>
                </a:gridCol>
              </a:tblGrid>
              <a:tr h="301752">
                <a:tc>
                  <a:txBody>
                    <a:bodyPr/>
                    <a:lstStyle/>
                    <a:p>
                      <a:pPr algn="ctr"/>
                      <a:r>
                        <a:rPr lang="en-US" sz="1800" b="1" dirty="0">
                          <a:solidFill>
                            <a:srgbClr val="FFFF00"/>
                          </a:solidFill>
                        </a:rPr>
                        <a:t>Pre-</a:t>
                      </a:r>
                      <a:r>
                        <a:rPr lang="en-US" sz="1800" b="1" dirty="0" err="1">
                          <a:solidFill>
                            <a:srgbClr val="FFFF00"/>
                          </a:solidFill>
                        </a:rPr>
                        <a:t>industrailisation</a:t>
                      </a:r>
                      <a:r>
                        <a:rPr lang="en-US" sz="1800" b="1" dirty="0">
                          <a:solidFill>
                            <a:srgbClr val="FFFF00"/>
                          </a:solidFill>
                        </a:rPr>
                        <a:t> (1850s) in England</a:t>
                      </a:r>
                    </a:p>
                  </a:txBody>
                  <a:tcPr marT="34290" marB="34290"/>
                </a:tc>
                <a:tc>
                  <a:txBody>
                    <a:bodyPr/>
                    <a:lstStyle/>
                    <a:p>
                      <a:pPr algn="ctr"/>
                      <a:r>
                        <a:rPr lang="en-US" sz="1800" b="1" dirty="0">
                          <a:solidFill>
                            <a:srgbClr val="FFFF00"/>
                          </a:solidFill>
                        </a:rPr>
                        <a:t>Post </a:t>
                      </a:r>
                      <a:r>
                        <a:rPr lang="en-US" sz="1800" b="1" dirty="0" err="1">
                          <a:solidFill>
                            <a:srgbClr val="FFFF00"/>
                          </a:solidFill>
                        </a:rPr>
                        <a:t>industrialisation</a:t>
                      </a:r>
                      <a:r>
                        <a:rPr lang="en-US" sz="1800" b="1" dirty="0">
                          <a:solidFill>
                            <a:srgbClr val="FFFF00"/>
                          </a:solidFill>
                        </a:rPr>
                        <a:t> (1920) in England </a:t>
                      </a:r>
                    </a:p>
                  </a:txBody>
                  <a:tcPr marT="34290" marB="34290"/>
                </a:tc>
                <a:extLst>
                  <a:ext uri="{0D108BD9-81ED-4DB2-BD59-A6C34878D82A}">
                    <a16:rowId xmlns:a16="http://schemas.microsoft.com/office/drawing/2014/main" val="10000"/>
                  </a:ext>
                </a:extLst>
              </a:tr>
              <a:tr h="2079084">
                <a:tc>
                  <a:txBody>
                    <a:bodyPr/>
                    <a:lstStyle/>
                    <a:p>
                      <a:pPr algn="just"/>
                      <a:endParaRPr lang="en-US" sz="1500" dirty="0"/>
                    </a:p>
                  </a:txBody>
                  <a:tcPr marT="34290" marB="34290"/>
                </a:tc>
                <a:tc>
                  <a:txBody>
                    <a:bodyPr/>
                    <a:lstStyle/>
                    <a:p>
                      <a:pPr algn="just"/>
                      <a:endParaRPr lang="en-US" sz="1500" dirty="0"/>
                    </a:p>
                    <a:p>
                      <a:pPr algn="just"/>
                      <a:endParaRPr lang="en-US" sz="1500" dirty="0"/>
                    </a:p>
                    <a:p>
                      <a:pPr algn="just"/>
                      <a:endParaRPr lang="en-US" sz="1500" dirty="0"/>
                    </a:p>
                    <a:p>
                      <a:pPr algn="just"/>
                      <a:endParaRPr lang="en-US" sz="1500" dirty="0"/>
                    </a:p>
                    <a:p>
                      <a:pPr algn="just"/>
                      <a:endParaRPr lang="en-US" sz="1500" dirty="0"/>
                    </a:p>
                    <a:p>
                      <a:pPr algn="just"/>
                      <a:endParaRPr lang="en-US" sz="1500" dirty="0"/>
                    </a:p>
                    <a:p>
                      <a:pPr algn="just"/>
                      <a:endParaRPr lang="en-US" sz="1500" dirty="0"/>
                    </a:p>
                    <a:p>
                      <a:pPr algn="just"/>
                      <a:endParaRPr lang="en-US" sz="1500" dirty="0"/>
                    </a:p>
                    <a:p>
                      <a:pPr algn="just"/>
                      <a:endParaRPr lang="en-US" sz="1500" dirty="0"/>
                    </a:p>
                    <a:p>
                      <a:pPr algn="just"/>
                      <a:endParaRPr lang="en-US" sz="1500" dirty="0"/>
                    </a:p>
                    <a:p>
                      <a:pPr algn="just"/>
                      <a:endParaRPr lang="en-US" sz="1500" dirty="0"/>
                    </a:p>
                    <a:p>
                      <a:pPr algn="just"/>
                      <a:endParaRPr lang="en-US" sz="1500" dirty="0"/>
                    </a:p>
                  </a:txBody>
                  <a:tcPr marT="34290" marB="34290"/>
                </a:tc>
                <a:extLst>
                  <a:ext uri="{0D108BD9-81ED-4DB2-BD59-A6C34878D82A}">
                    <a16:rowId xmlns:a16="http://schemas.microsoft.com/office/drawing/2014/main" val="10001"/>
                  </a:ext>
                </a:extLst>
              </a:tr>
            </a:tbl>
          </a:graphicData>
        </a:graphic>
      </p:graphicFrame>
      <p:sp>
        <p:nvSpPr>
          <p:cNvPr id="6" name="Rectangle 5"/>
          <p:cNvSpPr/>
          <p:nvPr/>
        </p:nvSpPr>
        <p:spPr>
          <a:xfrm>
            <a:off x="251520" y="4443417"/>
            <a:ext cx="8496944" cy="64633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a:ea typeface="+mn-ea"/>
                <a:cs typeface="+mn-cs"/>
              </a:rPr>
              <a:t>This showed that in a mixed population, </a:t>
            </a:r>
            <a:r>
              <a:rPr kumimoji="0" lang="en-US" b="0" i="1" u="none" strike="noStrike" kern="1200" cap="none" spc="0" normalizeH="0" baseline="0" noProof="0" dirty="0">
                <a:ln>
                  <a:noFill/>
                </a:ln>
                <a:solidFill>
                  <a:srgbClr val="FFFF00"/>
                </a:solidFill>
                <a:effectLst/>
                <a:uLnTx/>
                <a:uFillTx/>
                <a:latin typeface="Calibri"/>
                <a:ea typeface="+mn-ea"/>
                <a:cs typeface="+mn-cs"/>
              </a:rPr>
              <a:t>those that can better-adapt, survive and increase in population size. </a:t>
            </a:r>
          </a:p>
        </p:txBody>
      </p:sp>
      <p:sp>
        <p:nvSpPr>
          <p:cNvPr id="7" name="Rectangle 6"/>
          <p:cNvSpPr/>
          <p:nvPr/>
        </p:nvSpPr>
        <p:spPr>
          <a:xfrm>
            <a:off x="323528" y="1658393"/>
            <a:ext cx="4176464" cy="230832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00"/>
                </a:solidFill>
                <a:effectLst/>
                <a:uLnTx/>
                <a:uFillTx/>
                <a:latin typeface="Calibri"/>
                <a:ea typeface="+mn-ea"/>
                <a:cs typeface="+mn-cs"/>
              </a:rPr>
              <a:t>White-</a:t>
            </a:r>
            <a:r>
              <a:rPr kumimoji="0" lang="en-US" b="0" i="0" u="none" strike="noStrike" kern="1200" cap="none" spc="0" normalizeH="0" baseline="0" noProof="0" dirty="0" err="1">
                <a:ln>
                  <a:noFill/>
                </a:ln>
                <a:solidFill>
                  <a:srgbClr val="FFFF00"/>
                </a:solidFill>
                <a:effectLst/>
                <a:uLnTx/>
                <a:uFillTx/>
                <a:latin typeface="Calibri"/>
                <a:ea typeface="+mn-ea"/>
                <a:cs typeface="+mn-cs"/>
              </a:rPr>
              <a:t>coloured</a:t>
            </a:r>
            <a:r>
              <a:rPr kumimoji="0" lang="en-US" b="0" i="0" u="none" strike="noStrike" kern="1200" cap="none" spc="0" normalizeH="0" baseline="0" noProof="0" dirty="0">
                <a:ln>
                  <a:noFill/>
                </a:ln>
                <a:solidFill>
                  <a:srgbClr val="FFFF00"/>
                </a:solidFill>
                <a:effectLst/>
                <a:uLnTx/>
                <a:uFillTx/>
                <a:latin typeface="Calibri"/>
                <a:ea typeface="+mn-ea"/>
                <a:cs typeface="+mn-cs"/>
              </a:rPr>
              <a:t> </a:t>
            </a:r>
            <a:r>
              <a:rPr kumimoji="0" lang="en-US" b="1" i="0" u="none" strike="noStrike" kern="1200" cap="none" spc="0" normalizeH="0" baseline="0" noProof="0" dirty="0">
                <a:ln>
                  <a:noFill/>
                </a:ln>
                <a:solidFill>
                  <a:srgbClr val="FFFF00"/>
                </a:solidFill>
                <a:effectLst/>
                <a:uLnTx/>
                <a:uFillTx/>
                <a:latin typeface="Calibri"/>
                <a:ea typeface="+mn-ea"/>
                <a:cs typeface="+mn-cs"/>
              </a:rPr>
              <a:t>lichen</a:t>
            </a:r>
            <a:r>
              <a:rPr kumimoji="0" lang="en-US" b="0" i="0" u="none" strike="noStrike" kern="1200" cap="none" spc="0" normalizeH="0" baseline="0" noProof="0" dirty="0">
                <a:ln>
                  <a:noFill/>
                </a:ln>
                <a:solidFill>
                  <a:srgbClr val="FFFF00"/>
                </a:solidFill>
                <a:effectLst/>
                <a:uLnTx/>
                <a:uFillTx/>
                <a:latin typeface="Calibri"/>
                <a:ea typeface="+mn-ea"/>
                <a:cs typeface="+mn-cs"/>
              </a:rPr>
              <a:t> </a:t>
            </a:r>
            <a:r>
              <a:rPr kumimoji="0" lang="en-US" b="0" i="0" u="none" strike="noStrike" kern="1200" cap="none" spc="0" normalizeH="0" baseline="0" noProof="0" dirty="0">
                <a:ln>
                  <a:noFill/>
                </a:ln>
                <a:effectLst/>
                <a:uLnTx/>
                <a:uFillTx/>
                <a:latin typeface="Calibri"/>
                <a:ea typeface="+mn-ea"/>
                <a:cs typeface="+mn-cs"/>
              </a:rPr>
              <a:t>covered the trees </a:t>
            </a:r>
            <a:r>
              <a:rPr kumimoji="0" lang="en-US" b="0" i="0" u="none" strike="noStrike" kern="1200" cap="none" spc="0" normalizeH="0" baseline="0" noProof="0" dirty="0">
                <a:ln>
                  <a:noFill/>
                </a:ln>
                <a:solidFill>
                  <a:prstClr val="white"/>
                </a:solidFill>
                <a:effectLst/>
                <a:uLnTx/>
                <a:uFillTx/>
                <a:latin typeface="Calibri"/>
                <a:ea typeface="+mn-ea"/>
                <a:cs typeface="+mn-cs"/>
              </a:rPr>
              <a:t>on which </a:t>
            </a:r>
            <a:r>
              <a:rPr kumimoji="0" lang="en-US" b="0" i="0" u="none" strike="noStrike" kern="1200" cap="none" spc="0" normalizeH="0" baseline="0" noProof="0" dirty="0">
                <a:ln>
                  <a:noFill/>
                </a:ln>
                <a:solidFill>
                  <a:srgbClr val="FFFF00"/>
                </a:solidFill>
                <a:effectLst/>
                <a:uLnTx/>
                <a:uFillTx/>
                <a:latin typeface="Calibri"/>
                <a:ea typeface="+mn-ea"/>
                <a:cs typeface="+mn-cs"/>
              </a:rPr>
              <a:t>more white-winged </a:t>
            </a:r>
            <a:r>
              <a:rPr kumimoji="0" lang="en-US" b="1" i="0" u="none" strike="noStrike" kern="1200" cap="none" spc="0" normalizeH="0" baseline="0" noProof="0" dirty="0">
                <a:ln>
                  <a:noFill/>
                </a:ln>
                <a:solidFill>
                  <a:srgbClr val="FFFF00"/>
                </a:solidFill>
                <a:effectLst/>
                <a:uLnTx/>
                <a:uFillTx/>
                <a:latin typeface="Calibri"/>
                <a:ea typeface="+mn-ea"/>
                <a:cs typeface="+mn-cs"/>
              </a:rPr>
              <a:t>moths</a:t>
            </a:r>
            <a:r>
              <a:rPr kumimoji="0" lang="en-US" b="0" i="0" u="none" strike="noStrike" kern="1200" cap="none" spc="0" normalizeH="0" baseline="0" noProof="0" dirty="0">
                <a:ln>
                  <a:noFill/>
                </a:ln>
                <a:solidFill>
                  <a:srgbClr val="FFFF00"/>
                </a:solidFill>
                <a:effectLst/>
                <a:uLnTx/>
                <a:uFillTx/>
                <a:latin typeface="Calibri"/>
                <a:ea typeface="+mn-ea"/>
                <a:cs typeface="+mn-cs"/>
              </a:rPr>
              <a:t> were survived compared to dark-winged (</a:t>
            </a:r>
            <a:r>
              <a:rPr kumimoji="0" lang="en-US" b="0" i="0" u="none" strike="noStrike" kern="1200" cap="none" spc="0" normalizeH="0" baseline="0" noProof="0" dirty="0" err="1">
                <a:ln>
                  <a:noFill/>
                </a:ln>
                <a:solidFill>
                  <a:srgbClr val="FFFF00"/>
                </a:solidFill>
                <a:effectLst/>
                <a:uLnTx/>
                <a:uFillTx/>
                <a:latin typeface="Calibri"/>
                <a:ea typeface="+mn-ea"/>
                <a:cs typeface="+mn-cs"/>
              </a:rPr>
              <a:t>melanised</a:t>
            </a:r>
            <a:r>
              <a:rPr kumimoji="0" lang="en-US" b="0" i="0" u="none" strike="noStrike" kern="1200" cap="none" spc="0" normalizeH="0" baseline="0" noProof="0" dirty="0">
                <a:ln>
                  <a:noFill/>
                </a:ln>
                <a:solidFill>
                  <a:srgbClr val="FFFF00"/>
                </a:solidFill>
                <a:effectLst/>
                <a:uLnTx/>
                <a:uFillTx/>
                <a:latin typeface="Calibri"/>
                <a:ea typeface="+mn-ea"/>
                <a:cs typeface="+mn-cs"/>
              </a:rPr>
              <a:t>) </a:t>
            </a:r>
            <a:r>
              <a:rPr kumimoji="0" lang="en-US" b="1" i="0" u="none" strike="noStrike" kern="1200" cap="none" spc="0" normalizeH="0" baseline="0" noProof="0" dirty="0">
                <a:ln>
                  <a:noFill/>
                </a:ln>
                <a:solidFill>
                  <a:srgbClr val="FFFF00"/>
                </a:solidFill>
                <a:effectLst/>
                <a:uLnTx/>
                <a:uFillTx/>
                <a:latin typeface="Calibri"/>
                <a:ea typeface="+mn-ea"/>
                <a:cs typeface="+mn-cs"/>
              </a:rPr>
              <a:t>moth</a:t>
            </a:r>
            <a:r>
              <a:rPr kumimoji="0" lang="en-US" b="0" i="0" u="none" strike="noStrike" kern="1200" cap="none" spc="0" normalizeH="0" baseline="0" noProof="0" dirty="0">
                <a:ln>
                  <a:noFill/>
                </a:ln>
                <a:solidFill>
                  <a:srgbClr val="FFFF00"/>
                </a:solidFill>
                <a:effectLst/>
                <a:uLnTx/>
                <a:uFillTx/>
                <a:latin typeface="Calibri"/>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a:ea typeface="+mn-ea"/>
                <a:cs typeface="+mn-cs"/>
              </a:rPr>
              <a:t>This is due to </a:t>
            </a:r>
            <a:r>
              <a:rPr kumimoji="0" lang="en-US" b="0" i="0" u="none" strike="noStrike" kern="1200" cap="none" spc="0" normalizeH="0" baseline="0" noProof="0" dirty="0">
                <a:ln>
                  <a:noFill/>
                </a:ln>
                <a:solidFill>
                  <a:srgbClr val="FFFF00"/>
                </a:solidFill>
                <a:effectLst/>
                <a:uLnTx/>
                <a:uFillTx/>
                <a:latin typeface="Calibri"/>
                <a:ea typeface="+mn-ea"/>
                <a:cs typeface="+mn-cs"/>
              </a:rPr>
              <a:t>inability of predators to spot white moth against white background of lichen.</a:t>
            </a:r>
          </a:p>
        </p:txBody>
      </p:sp>
      <p:sp>
        <p:nvSpPr>
          <p:cNvPr id="8" name="Rectangle 7"/>
          <p:cNvSpPr/>
          <p:nvPr/>
        </p:nvSpPr>
        <p:spPr>
          <a:xfrm>
            <a:off x="4572000" y="1604386"/>
            <a:ext cx="4176464" cy="2585323"/>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a:ea typeface="+mn-ea"/>
                <a:cs typeface="+mn-cs"/>
              </a:rPr>
              <a:t>Tree trunks became dark due to industrial </a:t>
            </a:r>
            <a:r>
              <a:rPr kumimoji="0" lang="en-US" b="1" i="0" u="none" strike="noStrike" kern="1200" cap="none" spc="0" normalizeH="0" baseline="0" noProof="0" dirty="0">
                <a:ln>
                  <a:noFill/>
                </a:ln>
                <a:solidFill>
                  <a:srgbClr val="FFFF00"/>
                </a:solidFill>
                <a:effectLst/>
                <a:uLnTx/>
                <a:uFillTx/>
                <a:latin typeface="Calibri"/>
                <a:ea typeface="+mn-ea"/>
                <a:cs typeface="+mn-cs"/>
              </a:rPr>
              <a:t>smoke and </a:t>
            </a:r>
            <a:r>
              <a:rPr kumimoji="0" lang="en-US" b="1" i="0" u="none" strike="noStrike" kern="1200" cap="none" spc="0" normalizeH="0" baseline="0" noProof="0" dirty="0" err="1">
                <a:ln>
                  <a:noFill/>
                </a:ln>
                <a:solidFill>
                  <a:srgbClr val="FFFF00"/>
                </a:solidFill>
                <a:effectLst/>
                <a:uLnTx/>
                <a:uFillTx/>
                <a:latin typeface="Calibri"/>
                <a:ea typeface="+mn-ea"/>
                <a:cs typeface="+mn-cs"/>
              </a:rPr>
              <a:t>soots</a:t>
            </a:r>
            <a:r>
              <a:rPr kumimoji="0" lang="en-US" b="1" i="0" u="none" strike="noStrike" kern="1200" cap="none" spc="0" normalizeH="0" baseline="0" noProof="0" dirty="0">
                <a:ln>
                  <a:noFill/>
                </a:ln>
                <a:solidFill>
                  <a:srgbClr val="FFFF00"/>
                </a:solidFill>
                <a:effectLst/>
                <a:uLnTx/>
                <a:uFillTx/>
                <a:latin typeface="Calibri"/>
                <a:ea typeface="+mn-ea"/>
                <a:cs typeface="+mn-cs"/>
              </a:rPr>
              <a:t>. </a:t>
            </a:r>
            <a:r>
              <a:rPr kumimoji="0" lang="en-US" b="0" i="0" u="none" strike="noStrike" kern="1200" cap="none" spc="0" normalizeH="0" baseline="0" noProof="0" dirty="0">
                <a:ln>
                  <a:noFill/>
                </a:ln>
                <a:solidFill>
                  <a:prstClr val="white"/>
                </a:solidFill>
                <a:effectLst/>
                <a:uLnTx/>
                <a:uFillTx/>
                <a:latin typeface="Calibri"/>
                <a:ea typeface="+mn-ea"/>
                <a:cs typeface="+mn-cs"/>
              </a:rPr>
              <a:t>Lichens didn’t grow due to pollution.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a:ea typeface="+mn-ea"/>
                <a:cs typeface="+mn-cs"/>
              </a:rPr>
              <a:t>Such condition </a:t>
            </a:r>
            <a:r>
              <a:rPr kumimoji="0" lang="en-US" b="0" i="0" u="none" strike="noStrike" kern="1200" cap="none" spc="0" normalizeH="0" baseline="0" noProof="0" dirty="0" err="1">
                <a:ln>
                  <a:noFill/>
                </a:ln>
                <a:solidFill>
                  <a:srgbClr val="FFFF00"/>
                </a:solidFill>
                <a:effectLst/>
                <a:uLnTx/>
                <a:uFillTx/>
                <a:latin typeface="Calibri"/>
                <a:ea typeface="+mn-ea"/>
                <a:cs typeface="+mn-cs"/>
              </a:rPr>
              <a:t>favoured</a:t>
            </a:r>
            <a:r>
              <a:rPr kumimoji="0" lang="en-US" b="0" i="0" u="none" strike="noStrike" kern="1200" cap="none" spc="0" normalizeH="0" baseline="0" noProof="0" dirty="0">
                <a:ln>
                  <a:noFill/>
                </a:ln>
                <a:solidFill>
                  <a:srgbClr val="FFFF00"/>
                </a:solidFill>
                <a:effectLst/>
                <a:uLnTx/>
                <a:uFillTx/>
                <a:latin typeface="Calibri"/>
                <a:ea typeface="+mn-ea"/>
                <a:cs typeface="+mn-cs"/>
              </a:rPr>
              <a:t> survival of moth by </a:t>
            </a:r>
            <a:r>
              <a:rPr kumimoji="0" lang="en-US" b="1" i="0" u="none" strike="noStrike" kern="1200" cap="none" spc="0" normalizeH="0" baseline="0" noProof="0" dirty="0">
                <a:ln>
                  <a:noFill/>
                </a:ln>
                <a:solidFill>
                  <a:srgbClr val="FFFF00"/>
                </a:solidFill>
                <a:effectLst/>
                <a:uLnTx/>
                <a:uFillTx/>
                <a:latin typeface="Calibri"/>
                <a:ea typeface="+mn-ea"/>
                <a:cs typeface="+mn-cs"/>
              </a:rPr>
              <a:t>camouflaging themselves.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Calibri"/>
                <a:ea typeface="+mn-ea"/>
                <a:cs typeface="+mn-cs"/>
              </a:rPr>
              <a:t>White-winged moth did not  survive due to predators. </a:t>
            </a:r>
          </a:p>
        </p:txBody>
      </p:sp>
    </p:spTree>
    <p:extLst>
      <p:ext uri="{BB962C8B-B14F-4D97-AF65-F5344CB8AC3E}">
        <p14:creationId xmlns:p14="http://schemas.microsoft.com/office/powerpoint/2010/main" val="106760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2098"/>
            <a:ext cx="8229600" cy="857250"/>
          </a:xfrm>
        </p:spPr>
        <p:txBody>
          <a:bodyPr>
            <a:noAutofit/>
          </a:bodyPr>
          <a:lstStyle/>
          <a:p>
            <a:pPr algn="just"/>
            <a:r>
              <a:rPr lang="en-US" sz="3200" b="1" dirty="0"/>
              <a:t>Migration of a section of population to a new place and formation of new population occurs </a:t>
            </a:r>
            <a:br>
              <a:rPr lang="en-US" sz="3200" b="1" dirty="0"/>
            </a:br>
            <a:endParaRPr lang="en-US" sz="3200" dirty="0"/>
          </a:p>
        </p:txBody>
      </p:sp>
      <p:sp>
        <p:nvSpPr>
          <p:cNvPr id="3" name="Content Placeholder 2"/>
          <p:cNvSpPr>
            <a:spLocks noGrp="1"/>
          </p:cNvSpPr>
          <p:nvPr>
            <p:ph idx="1"/>
          </p:nvPr>
        </p:nvSpPr>
        <p:spPr/>
        <p:txBody>
          <a:bodyPr/>
          <a:lstStyle/>
          <a:p>
            <a:endParaRPr lang="en-US"/>
          </a:p>
        </p:txBody>
      </p:sp>
      <p:pic>
        <p:nvPicPr>
          <p:cNvPr id="64514" name="Picture 2" descr="http://www.darwinwasright.org/images/img23.jpg"/>
          <p:cNvPicPr>
            <a:picLocks noChangeAspect="1" noChangeArrowheads="1"/>
          </p:cNvPicPr>
          <p:nvPr/>
        </p:nvPicPr>
        <p:blipFill>
          <a:blip r:embed="rId2" cstate="print"/>
          <a:srcRect/>
          <a:stretch>
            <a:fillRect/>
          </a:stretch>
        </p:blipFill>
        <p:spPr bwMode="auto">
          <a:xfrm>
            <a:off x="3" y="1689200"/>
            <a:ext cx="9143999" cy="2934325"/>
          </a:xfrm>
          <a:prstGeom prst="rect">
            <a:avLst/>
          </a:prstGeo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selection</a:t>
            </a:r>
          </a:p>
        </p:txBody>
      </p:sp>
      <p:sp>
        <p:nvSpPr>
          <p:cNvPr id="3" name="Content Placeholder 2"/>
          <p:cNvSpPr>
            <a:spLocks noGrp="1"/>
          </p:cNvSpPr>
          <p:nvPr>
            <p:ph idx="1"/>
          </p:nvPr>
        </p:nvSpPr>
        <p:spPr>
          <a:xfrm>
            <a:off x="457200" y="1291327"/>
            <a:ext cx="8229600" cy="3394472"/>
          </a:xfrm>
        </p:spPr>
        <p:txBody>
          <a:bodyPr>
            <a:noAutofit/>
          </a:bodyPr>
          <a:lstStyle/>
          <a:p>
            <a:pPr algn="just"/>
            <a:r>
              <a:rPr lang="en-US" sz="2000" b="1" dirty="0"/>
              <a:t>Natural selection is a process in which </a:t>
            </a:r>
            <a:r>
              <a:rPr lang="en-US" sz="2000" b="1" dirty="0">
                <a:solidFill>
                  <a:srgbClr val="FFFF00"/>
                </a:solidFill>
              </a:rPr>
              <a:t>heritable variations enabling better survival</a:t>
            </a:r>
            <a:r>
              <a:rPr lang="en-US" sz="2000" b="1" dirty="0"/>
              <a:t> are </a:t>
            </a:r>
            <a:r>
              <a:rPr lang="en-US" sz="2000" b="1" dirty="0">
                <a:solidFill>
                  <a:srgbClr val="FFFF00"/>
                </a:solidFill>
              </a:rPr>
              <a:t>enabled to reproduce and leave greater number of progeny</a:t>
            </a:r>
            <a:r>
              <a:rPr lang="en-US" sz="2000" b="1" dirty="0"/>
              <a:t>. </a:t>
            </a:r>
          </a:p>
          <a:p>
            <a:pPr algn="just">
              <a:buNone/>
            </a:pPr>
            <a:r>
              <a:rPr lang="en-US" sz="2400" b="1" dirty="0"/>
              <a:t>Experimental proof</a:t>
            </a:r>
          </a:p>
          <a:p>
            <a:pPr algn="just"/>
            <a:r>
              <a:rPr lang="en-US" sz="2000" dirty="0"/>
              <a:t>Microbial experiments show that </a:t>
            </a:r>
            <a:r>
              <a:rPr lang="en-US" sz="2000" b="1" dirty="0">
                <a:solidFill>
                  <a:srgbClr val="FFFF00"/>
                </a:solidFill>
              </a:rPr>
              <a:t>pre-existing advantageous mutations </a:t>
            </a:r>
            <a:r>
              <a:rPr lang="en-US" sz="2000" dirty="0"/>
              <a:t>when </a:t>
            </a:r>
            <a:r>
              <a:rPr lang="en-US" sz="2000" b="1" dirty="0">
                <a:solidFill>
                  <a:srgbClr val="FFFF00"/>
                </a:solidFill>
              </a:rPr>
              <a:t>selected </a:t>
            </a:r>
            <a:r>
              <a:rPr lang="en-US" sz="2000" dirty="0"/>
              <a:t>will result in </a:t>
            </a:r>
            <a:r>
              <a:rPr lang="en-US" sz="2000" b="1" dirty="0">
                <a:solidFill>
                  <a:srgbClr val="FFFF00"/>
                </a:solidFill>
              </a:rPr>
              <a:t>observation of new </a:t>
            </a:r>
            <a:r>
              <a:rPr lang="en-US" sz="2000" b="1" dirty="0" err="1">
                <a:solidFill>
                  <a:srgbClr val="FFFF00"/>
                </a:solidFill>
              </a:rPr>
              <a:t>phenotypes</a:t>
            </a:r>
            <a:r>
              <a:rPr lang="en-US" sz="2000" dirty="0" err="1"/>
              <a:t>.Over</a:t>
            </a:r>
            <a:r>
              <a:rPr lang="en-US" sz="2000" dirty="0"/>
              <a:t> few generations, </a:t>
            </a:r>
            <a:r>
              <a:rPr lang="en-US" sz="2000" b="1" dirty="0">
                <a:solidFill>
                  <a:srgbClr val="FFFF00"/>
                </a:solidFill>
              </a:rPr>
              <a:t>selected mutations</a:t>
            </a:r>
            <a:r>
              <a:rPr lang="en-US" sz="2000" dirty="0"/>
              <a:t> would result in </a:t>
            </a:r>
            <a:r>
              <a:rPr lang="en-US" sz="2000" b="1" dirty="0">
                <a:solidFill>
                  <a:srgbClr val="FFFF00"/>
                </a:solidFill>
              </a:rPr>
              <a:t>Speciation.</a:t>
            </a:r>
            <a:r>
              <a:rPr lang="en-US" sz="2000" dirty="0"/>
              <a:t> </a:t>
            </a:r>
            <a:endParaRPr lang="en-US" sz="2000" b="1" dirty="0"/>
          </a:p>
          <a:p>
            <a:pPr algn="just">
              <a:buNone/>
            </a:pPr>
            <a:r>
              <a:rPr lang="en-US" sz="2400" b="1" dirty="0"/>
              <a:t>Conclusion</a:t>
            </a:r>
            <a:endParaRPr lang="en-US" sz="2000" b="1" dirty="0"/>
          </a:p>
          <a:p>
            <a:pPr algn="just"/>
            <a:r>
              <a:rPr lang="en-US" sz="2000" dirty="0"/>
              <a:t>A critical analysis makes us believe that variation due to </a:t>
            </a:r>
            <a:r>
              <a:rPr lang="en-US" sz="2000" b="1" dirty="0">
                <a:solidFill>
                  <a:srgbClr val="FFFF00"/>
                </a:solidFill>
              </a:rPr>
              <a:t>mutation</a:t>
            </a:r>
            <a:r>
              <a:rPr lang="en-US" sz="2000" dirty="0"/>
              <a:t> or </a:t>
            </a:r>
            <a:r>
              <a:rPr lang="en-US" sz="2000" b="1" dirty="0">
                <a:solidFill>
                  <a:srgbClr val="FFFF00"/>
                </a:solidFill>
              </a:rPr>
              <a:t>variation due to recombination during </a:t>
            </a:r>
            <a:r>
              <a:rPr lang="en-US" sz="2000" b="1" dirty="0" err="1">
                <a:solidFill>
                  <a:srgbClr val="FFFF00"/>
                </a:solidFill>
              </a:rPr>
              <a:t>gametogenesis</a:t>
            </a:r>
            <a:r>
              <a:rPr lang="en-US" sz="2000" dirty="0"/>
              <a:t>, or due to </a:t>
            </a:r>
            <a:r>
              <a:rPr lang="en-US" sz="2000" b="1" dirty="0">
                <a:solidFill>
                  <a:srgbClr val="FFFF00"/>
                </a:solidFill>
              </a:rPr>
              <a:t>gene flow </a:t>
            </a:r>
            <a:r>
              <a:rPr lang="en-US" sz="2000" dirty="0"/>
              <a:t>or </a:t>
            </a:r>
            <a:r>
              <a:rPr lang="en-US" sz="2000" b="1" dirty="0">
                <a:solidFill>
                  <a:srgbClr val="FFFF00"/>
                </a:solidFill>
              </a:rPr>
              <a:t>genetic drift </a:t>
            </a:r>
            <a:r>
              <a:rPr lang="en-US" sz="2000" dirty="0"/>
              <a:t>results in changed </a:t>
            </a:r>
            <a:r>
              <a:rPr lang="en-US" sz="2000" b="1" dirty="0">
                <a:solidFill>
                  <a:srgbClr val="FFFF00"/>
                </a:solidFill>
              </a:rPr>
              <a:t>frequency of genes </a:t>
            </a:r>
            <a:r>
              <a:rPr lang="en-US" sz="2000" dirty="0"/>
              <a:t>and </a:t>
            </a:r>
            <a:r>
              <a:rPr lang="en-US" sz="2000" b="1" dirty="0">
                <a:solidFill>
                  <a:srgbClr val="FFFF00"/>
                </a:solidFill>
              </a:rPr>
              <a:t>alleles</a:t>
            </a:r>
            <a:r>
              <a:rPr lang="en-US" sz="2000" dirty="0"/>
              <a:t> in future generation.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 of natural selection</a:t>
            </a:r>
          </a:p>
        </p:txBody>
      </p:sp>
      <p:sp>
        <p:nvSpPr>
          <p:cNvPr id="3" name="Content Placeholder 2"/>
          <p:cNvSpPr>
            <a:spLocks noGrp="1"/>
          </p:cNvSpPr>
          <p:nvPr>
            <p:ph idx="1"/>
          </p:nvPr>
        </p:nvSpPr>
        <p:spPr>
          <a:xfrm>
            <a:off x="457200" y="1461250"/>
            <a:ext cx="8229600" cy="3394472"/>
          </a:xfrm>
        </p:spPr>
        <p:txBody>
          <a:bodyPr>
            <a:noAutofit/>
          </a:bodyPr>
          <a:lstStyle/>
          <a:p>
            <a:pPr algn="just"/>
            <a:r>
              <a:rPr lang="en-US" sz="2800" dirty="0"/>
              <a:t>Natural selection can lead to </a:t>
            </a:r>
            <a:r>
              <a:rPr lang="en-US" sz="2000" i="1" dirty="0"/>
              <a:t>(</a:t>
            </a:r>
            <a:r>
              <a:rPr lang="en-US" sz="2000" i="1" dirty="0" err="1"/>
              <a:t>i.e</a:t>
            </a:r>
            <a:r>
              <a:rPr lang="en-US" sz="2000" i="1" dirty="0"/>
              <a:t> effect of natural selection) </a:t>
            </a:r>
            <a:endParaRPr lang="en-US" sz="2800" i="1" dirty="0"/>
          </a:p>
          <a:p>
            <a:pPr lvl="1" algn="just">
              <a:buFont typeface="Wingdings" pitchFamily="2" charset="2"/>
              <a:buChar char="ü"/>
            </a:pPr>
            <a:r>
              <a:rPr lang="en-US" sz="2400" b="1" dirty="0" err="1">
                <a:solidFill>
                  <a:srgbClr val="FFFF00"/>
                </a:solidFill>
              </a:rPr>
              <a:t>stabilisation</a:t>
            </a:r>
            <a:r>
              <a:rPr lang="en-US" sz="2400" dirty="0"/>
              <a:t> (more individuals acquire mean character value), </a:t>
            </a:r>
          </a:p>
          <a:p>
            <a:pPr lvl="1" algn="just">
              <a:buFont typeface="Wingdings" pitchFamily="2" charset="2"/>
              <a:buChar char="ü"/>
            </a:pPr>
            <a:r>
              <a:rPr lang="en-US" sz="2400" b="1" dirty="0">
                <a:solidFill>
                  <a:srgbClr val="FFFF00"/>
                </a:solidFill>
              </a:rPr>
              <a:t>directional change </a:t>
            </a:r>
            <a:r>
              <a:rPr lang="en-US" sz="2400" dirty="0"/>
              <a:t>(more individuals acquire value other than the mean character value) or </a:t>
            </a:r>
          </a:p>
          <a:p>
            <a:pPr lvl="1" algn="just">
              <a:buFont typeface="Wingdings" pitchFamily="2" charset="2"/>
              <a:buChar char="ü"/>
            </a:pPr>
            <a:r>
              <a:rPr lang="en-US" sz="2400" b="1" dirty="0">
                <a:solidFill>
                  <a:srgbClr val="FFFF00"/>
                </a:solidFill>
              </a:rPr>
              <a:t>disruption</a:t>
            </a:r>
            <a:r>
              <a:rPr lang="en-US" sz="2400" dirty="0"/>
              <a:t> (more individuals acquire </a:t>
            </a:r>
            <a:r>
              <a:rPr lang="en-US" sz="2400" b="1" dirty="0"/>
              <a:t>peripheral character </a:t>
            </a:r>
            <a:r>
              <a:rPr lang="en-US" sz="2400" dirty="0"/>
              <a:t>value at both ends of the distribution curve)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Distribution curve of the </a:t>
            </a:r>
            <a:r>
              <a:rPr lang="en-US" sz="2800" b="1" dirty="0">
                <a:solidFill>
                  <a:srgbClr val="FFFF00"/>
                </a:solidFill>
              </a:rPr>
              <a:t>operation of natural selection on different traits</a:t>
            </a:r>
          </a:p>
        </p:txBody>
      </p:sp>
      <p:sp>
        <p:nvSpPr>
          <p:cNvPr id="3" name="Content Placeholder 2"/>
          <p:cNvSpPr>
            <a:spLocks noGrp="1"/>
          </p:cNvSpPr>
          <p:nvPr>
            <p:ph idx="1"/>
          </p:nvPr>
        </p:nvSpPr>
        <p:spPr/>
        <p:txBody>
          <a:bodyPr/>
          <a:lstStyle/>
          <a:p>
            <a:endParaRPr lang="en-US"/>
          </a:p>
        </p:txBody>
      </p:sp>
      <p:grpSp>
        <p:nvGrpSpPr>
          <p:cNvPr id="6" name="Group 5"/>
          <p:cNvGrpSpPr/>
          <p:nvPr/>
        </p:nvGrpSpPr>
        <p:grpSpPr>
          <a:xfrm>
            <a:off x="967708" y="1453345"/>
            <a:ext cx="7348708" cy="3918049"/>
            <a:chOff x="967708" y="1556792"/>
            <a:chExt cx="7348708" cy="5224064"/>
          </a:xfrm>
        </p:grpSpPr>
        <p:pic>
          <p:nvPicPr>
            <p:cNvPr id="69634" name="Picture 2"/>
            <p:cNvPicPr>
              <a:picLocks noChangeAspect="1" noChangeArrowheads="1"/>
            </p:cNvPicPr>
            <p:nvPr/>
          </p:nvPicPr>
          <p:blipFill>
            <a:blip r:embed="rId2" cstate="print"/>
            <a:srcRect l="33397" t="21946" r="17624" b="23422"/>
            <a:stretch>
              <a:fillRect/>
            </a:stretch>
          </p:blipFill>
          <p:spPr bwMode="auto">
            <a:xfrm>
              <a:off x="967708" y="1556792"/>
              <a:ext cx="7348708" cy="4608512"/>
            </a:xfrm>
            <a:prstGeom prst="rect">
              <a:avLst/>
            </a:prstGeom>
            <a:noFill/>
            <a:ln w="9525">
              <a:noFill/>
              <a:miter lim="800000"/>
              <a:headEnd/>
              <a:tailEnd/>
            </a:ln>
          </p:spPr>
        </p:pic>
        <p:sp>
          <p:nvSpPr>
            <p:cNvPr id="5" name="Rectangle 4"/>
            <p:cNvSpPr/>
            <p:nvPr/>
          </p:nvSpPr>
          <p:spPr>
            <a:xfrm>
              <a:off x="1187624" y="6165303"/>
              <a:ext cx="6984776" cy="615553"/>
            </a:xfrm>
            <a:prstGeom prst="rect">
              <a:avLst/>
            </a:prstGeom>
          </p:spPr>
          <p:txBody>
            <a:bodyPr wrap="square">
              <a:spAutoFit/>
            </a:bodyPr>
            <a:lstStyle/>
            <a:p>
              <a:r>
                <a:rPr lang="en-US" sz="2400" b="1" dirty="0"/>
                <a:t>Standard distribution of a trait across a population</a:t>
              </a: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491729"/>
            <a:ext cx="9468544" cy="583574"/>
          </a:xfrm>
        </p:spPr>
        <p:txBody>
          <a:bodyPr>
            <a:noAutofit/>
          </a:bodyPr>
          <a:lstStyle/>
          <a:p>
            <a:r>
              <a:rPr lang="en-US" sz="2300" b="1" dirty="0"/>
              <a:t>D</a:t>
            </a:r>
            <a:r>
              <a:rPr lang="en-US" sz="2300" dirty="0"/>
              <a:t>istribution curve of the </a:t>
            </a:r>
            <a:r>
              <a:rPr lang="en-US" sz="2300" b="1" dirty="0"/>
              <a:t>operation of natural selection on different traits </a:t>
            </a:r>
            <a:endParaRPr lang="en-US" sz="2300" dirty="0"/>
          </a:p>
        </p:txBody>
      </p:sp>
      <p:grpSp>
        <p:nvGrpSpPr>
          <p:cNvPr id="4" name="Group 9"/>
          <p:cNvGrpSpPr/>
          <p:nvPr/>
        </p:nvGrpSpPr>
        <p:grpSpPr>
          <a:xfrm>
            <a:off x="611560" y="1277388"/>
            <a:ext cx="7344816" cy="3452320"/>
            <a:chOff x="-112965" y="260648"/>
            <a:chExt cx="4715192" cy="3532039"/>
          </a:xfrm>
        </p:grpSpPr>
        <p:pic>
          <p:nvPicPr>
            <p:cNvPr id="70658" name="Picture 2"/>
            <p:cNvPicPr>
              <a:picLocks noChangeAspect="1" noChangeArrowheads="1"/>
            </p:cNvPicPr>
            <p:nvPr/>
          </p:nvPicPr>
          <p:blipFill>
            <a:blip r:embed="rId2" cstate="print"/>
            <a:srcRect l="39208" t="8657" r="17624" b="42618"/>
            <a:stretch>
              <a:fillRect/>
            </a:stretch>
          </p:blipFill>
          <p:spPr bwMode="auto">
            <a:xfrm>
              <a:off x="395536" y="260648"/>
              <a:ext cx="3744416" cy="2574319"/>
            </a:xfrm>
            <a:prstGeom prst="rect">
              <a:avLst/>
            </a:prstGeom>
            <a:noFill/>
            <a:ln w="9525">
              <a:noFill/>
              <a:miter lim="800000"/>
              <a:headEnd/>
              <a:tailEnd/>
            </a:ln>
          </p:spPr>
        </p:pic>
        <p:sp>
          <p:nvSpPr>
            <p:cNvPr id="7" name="Rectangle 6"/>
            <p:cNvSpPr/>
            <p:nvPr/>
          </p:nvSpPr>
          <p:spPr>
            <a:xfrm>
              <a:off x="-112965" y="2942501"/>
              <a:ext cx="4715192" cy="850186"/>
            </a:xfrm>
            <a:prstGeom prst="rect">
              <a:avLst/>
            </a:prstGeom>
          </p:spPr>
          <p:txBody>
            <a:bodyPr wrap="square">
              <a:spAutoFit/>
            </a:bodyPr>
            <a:lstStyle/>
            <a:p>
              <a:pPr algn="ctr"/>
              <a:r>
                <a:rPr lang="en-US" sz="2400" b="1" dirty="0" err="1"/>
                <a:t>Stabilising</a:t>
              </a:r>
              <a:r>
                <a:rPr lang="en-US" sz="2400" b="1" dirty="0"/>
                <a:t> </a:t>
              </a:r>
            </a:p>
            <a:p>
              <a:pPr algn="ctr"/>
              <a:r>
                <a:rPr lang="en-US" sz="2400" dirty="0"/>
                <a:t>(more individuals acquire mean character value)</a:t>
              </a:r>
              <a:endParaRPr lang="en-US" sz="2400" b="1" dirty="0"/>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91729"/>
            <a:ext cx="9144000" cy="583574"/>
          </a:xfrm>
        </p:spPr>
        <p:txBody>
          <a:bodyPr>
            <a:noAutofit/>
          </a:bodyPr>
          <a:lstStyle/>
          <a:p>
            <a:r>
              <a:rPr lang="en-US" sz="2300" b="1" dirty="0"/>
              <a:t>D</a:t>
            </a:r>
            <a:r>
              <a:rPr lang="en-US" sz="2300" dirty="0"/>
              <a:t>istribution curve of the </a:t>
            </a:r>
            <a:r>
              <a:rPr lang="en-US" sz="2300" b="1" dirty="0"/>
              <a:t>operation of natural selection on different traits </a:t>
            </a:r>
            <a:endParaRPr lang="en-US" sz="2300" dirty="0"/>
          </a:p>
        </p:txBody>
      </p:sp>
      <p:grpSp>
        <p:nvGrpSpPr>
          <p:cNvPr id="5" name="Group 10"/>
          <p:cNvGrpSpPr/>
          <p:nvPr/>
        </p:nvGrpSpPr>
        <p:grpSpPr>
          <a:xfrm>
            <a:off x="0" y="1299479"/>
            <a:ext cx="8820472" cy="4086433"/>
            <a:chOff x="4809499" y="279155"/>
            <a:chExt cx="7267251" cy="2891543"/>
          </a:xfrm>
        </p:grpSpPr>
        <p:pic>
          <p:nvPicPr>
            <p:cNvPr id="70659" name="Picture 3"/>
            <p:cNvPicPr>
              <a:picLocks noChangeAspect="1" noChangeArrowheads="1"/>
            </p:cNvPicPr>
            <p:nvPr/>
          </p:nvPicPr>
          <p:blipFill>
            <a:blip r:embed="rId2" cstate="print"/>
            <a:srcRect l="36526" t="31007" r="20115" b="20267"/>
            <a:stretch>
              <a:fillRect/>
            </a:stretch>
          </p:blipFill>
          <p:spPr bwMode="auto">
            <a:xfrm>
              <a:off x="6773238" y="279155"/>
              <a:ext cx="3760986" cy="2376264"/>
            </a:xfrm>
            <a:prstGeom prst="rect">
              <a:avLst/>
            </a:prstGeom>
            <a:noFill/>
            <a:ln w="9525">
              <a:noFill/>
              <a:miter lim="800000"/>
              <a:headEnd/>
              <a:tailEnd/>
            </a:ln>
          </p:spPr>
        </p:pic>
        <p:sp>
          <p:nvSpPr>
            <p:cNvPr id="8" name="Rectangle 7"/>
            <p:cNvSpPr/>
            <p:nvPr/>
          </p:nvSpPr>
          <p:spPr>
            <a:xfrm>
              <a:off x="4809499" y="2604466"/>
              <a:ext cx="7267251" cy="566232"/>
            </a:xfrm>
            <a:prstGeom prst="rect">
              <a:avLst/>
            </a:prstGeom>
          </p:spPr>
          <p:txBody>
            <a:bodyPr wrap="square">
              <a:spAutoFit/>
            </a:bodyPr>
            <a:lstStyle/>
            <a:p>
              <a:pPr algn="ctr"/>
              <a:r>
                <a:rPr lang="en-US" sz="2300" b="1" dirty="0"/>
                <a:t>Directional </a:t>
              </a:r>
            </a:p>
            <a:p>
              <a:pPr algn="ctr"/>
              <a:r>
                <a:rPr lang="en-US" sz="2300" dirty="0"/>
                <a:t>(more individuals acquire value other than the mean character value) </a:t>
              </a:r>
              <a:endParaRPr lang="en-US" sz="2300" b="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91729"/>
            <a:ext cx="9144000" cy="583574"/>
          </a:xfrm>
        </p:spPr>
        <p:txBody>
          <a:bodyPr>
            <a:noAutofit/>
          </a:bodyPr>
          <a:lstStyle/>
          <a:p>
            <a:r>
              <a:rPr lang="en-US" sz="2400" b="1" dirty="0"/>
              <a:t>D</a:t>
            </a:r>
            <a:r>
              <a:rPr lang="en-US" sz="2400" dirty="0"/>
              <a:t>istribution curve of the </a:t>
            </a:r>
            <a:r>
              <a:rPr lang="en-US" sz="2400" b="1" dirty="0"/>
              <a:t>operation of natural selection on different traits </a:t>
            </a:r>
            <a:endParaRPr lang="en-US" sz="2400" dirty="0"/>
          </a:p>
        </p:txBody>
      </p:sp>
      <p:grpSp>
        <p:nvGrpSpPr>
          <p:cNvPr id="6" name="Group 11"/>
          <p:cNvGrpSpPr/>
          <p:nvPr/>
        </p:nvGrpSpPr>
        <p:grpSpPr>
          <a:xfrm>
            <a:off x="179514" y="1201317"/>
            <a:ext cx="8928991" cy="4304515"/>
            <a:chOff x="2558655" y="3284984"/>
            <a:chExt cx="7381378" cy="3156293"/>
          </a:xfrm>
        </p:grpSpPr>
        <p:pic>
          <p:nvPicPr>
            <p:cNvPr id="70660" name="Picture 4"/>
            <p:cNvPicPr>
              <a:picLocks noChangeAspect="1" noChangeArrowheads="1"/>
            </p:cNvPicPr>
            <p:nvPr/>
          </p:nvPicPr>
          <p:blipFill>
            <a:blip r:embed="rId2" cstate="print">
              <a:lum bright="10000" contrast="20000"/>
            </a:blip>
            <a:srcRect l="20115" t="18993" r="35887" b="32281"/>
            <a:stretch>
              <a:fillRect/>
            </a:stretch>
          </p:blipFill>
          <p:spPr bwMode="auto">
            <a:xfrm>
              <a:off x="4218737" y="3284984"/>
              <a:ext cx="3816424" cy="2376264"/>
            </a:xfrm>
            <a:prstGeom prst="rect">
              <a:avLst/>
            </a:prstGeom>
            <a:noFill/>
            <a:ln w="9525">
              <a:noFill/>
              <a:miter lim="800000"/>
              <a:headEnd/>
              <a:tailEnd/>
            </a:ln>
          </p:spPr>
        </p:pic>
        <p:sp>
          <p:nvSpPr>
            <p:cNvPr id="9" name="Rectangle 8"/>
            <p:cNvSpPr/>
            <p:nvPr/>
          </p:nvSpPr>
          <p:spPr>
            <a:xfrm>
              <a:off x="2558655" y="5696540"/>
              <a:ext cx="7381378" cy="744737"/>
            </a:xfrm>
            <a:prstGeom prst="rect">
              <a:avLst/>
            </a:prstGeom>
          </p:spPr>
          <p:txBody>
            <a:bodyPr wrap="square">
              <a:spAutoFit/>
            </a:bodyPr>
            <a:lstStyle/>
            <a:p>
              <a:pPr algn="ctr"/>
              <a:r>
                <a:rPr lang="en-US" sz="2000" b="1" dirty="0"/>
                <a:t>Disruptive </a:t>
              </a:r>
            </a:p>
            <a:p>
              <a:pPr algn="ctr"/>
              <a:r>
                <a:rPr lang="en-US" sz="2000" dirty="0"/>
                <a:t>(more individuals acquire </a:t>
              </a:r>
              <a:r>
                <a:rPr lang="en-US" sz="2000" b="1" dirty="0"/>
                <a:t>peripheral character </a:t>
              </a:r>
              <a:r>
                <a:rPr lang="en-US" sz="2000" dirty="0"/>
                <a:t>value at both ends of the distribution curve)</a:t>
              </a:r>
              <a:endParaRPr lang="en-US" sz="2000" b="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 BRIEF ACCOUNT OF EVOLUTION</a:t>
            </a:r>
            <a:endParaRPr lang="en-US" dirty="0"/>
          </a:p>
        </p:txBody>
      </p:sp>
      <p:sp>
        <p:nvSpPr>
          <p:cNvPr id="3" name="Content Placeholder 2"/>
          <p:cNvSpPr>
            <a:spLocks noGrp="1"/>
          </p:cNvSpPr>
          <p:nvPr>
            <p:ph idx="1"/>
          </p:nvPr>
        </p:nvSpPr>
        <p:spPr/>
        <p:txBody>
          <a:bodyPr>
            <a:normAutofit/>
          </a:bodyPr>
          <a:lstStyle/>
          <a:p>
            <a:pPr algn="just"/>
            <a:r>
              <a:rPr lang="en-US" sz="3600" dirty="0"/>
              <a:t>Read the section 7.8 (pages: 137-140) and write a summary on</a:t>
            </a:r>
          </a:p>
          <a:p>
            <a:pPr lvl="1" algn="just"/>
            <a:r>
              <a:rPr lang="en-US" sz="3200" dirty="0"/>
              <a:t>Evolution of plant and </a:t>
            </a:r>
          </a:p>
          <a:p>
            <a:pPr lvl="1" algn="just"/>
            <a:r>
              <a:rPr lang="en-US" sz="3200" dirty="0"/>
              <a:t>Evolution of animals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 BRIEF ACCOUNT OF EVOLUTION</a:t>
            </a:r>
            <a:endParaRPr lang="en-US" dirty="0"/>
          </a:p>
        </p:txBody>
      </p:sp>
      <p:grpSp>
        <p:nvGrpSpPr>
          <p:cNvPr id="9" name="Group 8"/>
          <p:cNvGrpSpPr/>
          <p:nvPr/>
        </p:nvGrpSpPr>
        <p:grpSpPr>
          <a:xfrm>
            <a:off x="687760" y="3073525"/>
            <a:ext cx="1944216" cy="1348409"/>
            <a:chOff x="471736" y="1484784"/>
            <a:chExt cx="1944216" cy="1797878"/>
          </a:xfrm>
          <a:solidFill>
            <a:schemeClr val="bg2">
              <a:lumMod val="60000"/>
              <a:lumOff val="40000"/>
            </a:schemeClr>
          </a:solidFill>
        </p:grpSpPr>
        <p:cxnSp>
          <p:nvCxnSpPr>
            <p:cNvPr id="7" name="Straight Connector 6"/>
            <p:cNvCxnSpPr/>
            <p:nvPr/>
          </p:nvCxnSpPr>
          <p:spPr>
            <a:xfrm>
              <a:off x="2411760" y="1484784"/>
              <a:ext cx="0" cy="936104"/>
            </a:xfrm>
            <a:prstGeom prst="line">
              <a:avLst/>
            </a:prstGeom>
            <a:grpFill/>
            <a:ln/>
          </p:spPr>
          <p:style>
            <a:lnRef idx="2">
              <a:schemeClr val="accent1"/>
            </a:lnRef>
            <a:fillRef idx="1">
              <a:schemeClr val="lt1"/>
            </a:fillRef>
            <a:effectRef idx="0">
              <a:schemeClr val="accent1"/>
            </a:effectRef>
            <a:fontRef idx="minor">
              <a:schemeClr val="dk1"/>
            </a:fontRef>
          </p:style>
        </p:cxnSp>
        <p:sp>
          <p:nvSpPr>
            <p:cNvPr id="8" name="Rectangle 7"/>
            <p:cNvSpPr/>
            <p:nvPr/>
          </p:nvSpPr>
          <p:spPr>
            <a:xfrm>
              <a:off x="471736" y="2420888"/>
              <a:ext cx="1944216" cy="861774"/>
            </a:xfrm>
            <a:prstGeom prst="rect">
              <a:avLst/>
            </a:prstGeom>
            <a:grpFill/>
          </p:spPr>
          <p:style>
            <a:lnRef idx="2">
              <a:schemeClr val="accent1"/>
            </a:lnRef>
            <a:fillRef idx="1">
              <a:schemeClr val="lt1"/>
            </a:fillRef>
            <a:effectRef idx="0">
              <a:schemeClr val="accent1"/>
            </a:effectRef>
            <a:fontRef idx="minor">
              <a:schemeClr val="dk1"/>
            </a:fontRef>
          </p:style>
          <p:txBody>
            <a:bodyPr wrap="square">
              <a:spAutoFit/>
            </a:bodyPr>
            <a:lstStyle/>
            <a:p>
              <a:pPr algn="r"/>
              <a:r>
                <a:rPr lang="en-US" dirty="0">
                  <a:solidFill>
                    <a:schemeClr val="tx1"/>
                  </a:solidFill>
                </a:rPr>
                <a:t>First cellular forms of life appeared </a:t>
              </a:r>
            </a:p>
          </p:txBody>
        </p:sp>
      </p:grpSp>
      <p:grpSp>
        <p:nvGrpSpPr>
          <p:cNvPr id="10" name="Group 9"/>
          <p:cNvGrpSpPr/>
          <p:nvPr/>
        </p:nvGrpSpPr>
        <p:grpSpPr>
          <a:xfrm flipV="1">
            <a:off x="35496" y="1969865"/>
            <a:ext cx="3419872" cy="887637"/>
            <a:chOff x="-1003096" y="1484784"/>
            <a:chExt cx="3419872" cy="1183516"/>
          </a:xfrm>
          <a:solidFill>
            <a:schemeClr val="bg2">
              <a:lumMod val="60000"/>
              <a:lumOff val="40000"/>
            </a:schemeClr>
          </a:solidFill>
        </p:grpSpPr>
        <p:cxnSp>
          <p:nvCxnSpPr>
            <p:cNvPr id="11" name="Straight Connector 10"/>
            <p:cNvCxnSpPr/>
            <p:nvPr/>
          </p:nvCxnSpPr>
          <p:spPr>
            <a:xfrm>
              <a:off x="2411760" y="1484784"/>
              <a:ext cx="0" cy="936104"/>
            </a:xfrm>
            <a:prstGeom prst="line">
              <a:avLst/>
            </a:prstGeom>
            <a:grpFill/>
            <a:ln/>
          </p:spPr>
          <p:style>
            <a:lnRef idx="2">
              <a:schemeClr val="accent1"/>
            </a:lnRef>
            <a:fillRef idx="1">
              <a:schemeClr val="lt1"/>
            </a:fillRef>
            <a:effectRef idx="0">
              <a:schemeClr val="accent1"/>
            </a:effectRef>
            <a:fontRef idx="minor">
              <a:schemeClr val="dk1"/>
            </a:fontRef>
          </p:style>
        </p:cxnSp>
        <p:sp>
          <p:nvSpPr>
            <p:cNvPr id="12" name="Rectangle 11"/>
            <p:cNvSpPr/>
            <p:nvPr/>
          </p:nvSpPr>
          <p:spPr>
            <a:xfrm flipV="1">
              <a:off x="-1003096" y="2175857"/>
              <a:ext cx="3419872" cy="492443"/>
            </a:xfrm>
            <a:prstGeom prst="rect">
              <a:avLst/>
            </a:prstGeom>
            <a:grpFill/>
          </p:spPr>
          <p:style>
            <a:lnRef idx="2">
              <a:schemeClr val="accent1"/>
            </a:lnRef>
            <a:fillRef idx="1">
              <a:schemeClr val="lt1"/>
            </a:fillRef>
            <a:effectRef idx="0">
              <a:schemeClr val="accent1"/>
            </a:effectRef>
            <a:fontRef idx="minor">
              <a:schemeClr val="dk1"/>
            </a:fontRef>
          </p:style>
          <p:txBody>
            <a:bodyPr wrap="square">
              <a:spAutoFit/>
            </a:bodyPr>
            <a:lstStyle/>
            <a:p>
              <a:pPr algn="r"/>
              <a:r>
                <a:rPr lang="en-US" dirty="0">
                  <a:solidFill>
                    <a:schemeClr val="tx1"/>
                  </a:solidFill>
                </a:rPr>
                <a:t>Formation of active invertebrates </a:t>
              </a:r>
            </a:p>
          </p:txBody>
        </p:sp>
      </p:grpSp>
      <p:grpSp>
        <p:nvGrpSpPr>
          <p:cNvPr id="14" name="Group 13"/>
          <p:cNvGrpSpPr/>
          <p:nvPr/>
        </p:nvGrpSpPr>
        <p:grpSpPr>
          <a:xfrm>
            <a:off x="708016" y="3019519"/>
            <a:ext cx="3606432" cy="2322493"/>
            <a:chOff x="-1194672" y="836712"/>
            <a:chExt cx="3606432" cy="3096656"/>
          </a:xfrm>
          <a:solidFill>
            <a:schemeClr val="bg2">
              <a:lumMod val="60000"/>
              <a:lumOff val="40000"/>
            </a:schemeClr>
          </a:solidFill>
        </p:grpSpPr>
        <p:cxnSp>
          <p:nvCxnSpPr>
            <p:cNvPr id="15" name="Straight Connector 14"/>
            <p:cNvCxnSpPr/>
            <p:nvPr/>
          </p:nvCxnSpPr>
          <p:spPr>
            <a:xfrm>
              <a:off x="2411760" y="836712"/>
              <a:ext cx="0" cy="1920240"/>
            </a:xfrm>
            <a:prstGeom prst="line">
              <a:avLst/>
            </a:prstGeom>
            <a:grpFill/>
            <a:ln/>
          </p:spPr>
          <p:style>
            <a:lnRef idx="2">
              <a:schemeClr val="accent1"/>
            </a:lnRef>
            <a:fillRef idx="1">
              <a:schemeClr val="lt1"/>
            </a:fillRef>
            <a:effectRef idx="0">
              <a:schemeClr val="accent1"/>
            </a:effectRef>
            <a:fontRef idx="minor">
              <a:schemeClr val="dk1"/>
            </a:fontRef>
          </p:style>
        </p:cxnSp>
        <p:sp>
          <p:nvSpPr>
            <p:cNvPr id="16" name="Rectangle 15"/>
            <p:cNvSpPr/>
            <p:nvPr/>
          </p:nvSpPr>
          <p:spPr>
            <a:xfrm>
              <a:off x="-1194672" y="2702262"/>
              <a:ext cx="3600400" cy="1231106"/>
            </a:xfrm>
            <a:prstGeom prst="rect">
              <a:avLst/>
            </a:prstGeom>
            <a:grpFill/>
          </p:spPr>
          <p:style>
            <a:lnRef idx="2">
              <a:schemeClr val="accent1"/>
            </a:lnRef>
            <a:fillRef idx="1">
              <a:schemeClr val="lt1"/>
            </a:fillRef>
            <a:effectRef idx="0">
              <a:schemeClr val="accent1"/>
            </a:effectRef>
            <a:fontRef idx="minor">
              <a:schemeClr val="dk1"/>
            </a:fontRef>
          </p:style>
          <p:txBody>
            <a:bodyPr wrap="square">
              <a:spAutoFit/>
            </a:bodyPr>
            <a:lstStyle/>
            <a:p>
              <a:pPr algn="r"/>
              <a:r>
                <a:rPr lang="en-US" dirty="0">
                  <a:solidFill>
                    <a:schemeClr val="tx1"/>
                  </a:solidFill>
                </a:rPr>
                <a:t>Jawless fish probably evolved.</a:t>
              </a:r>
            </a:p>
            <a:p>
              <a:pPr algn="r"/>
              <a:r>
                <a:rPr lang="en-US" dirty="0">
                  <a:solidFill>
                    <a:schemeClr val="tx1"/>
                  </a:solidFill>
                </a:rPr>
                <a:t>Fish with stout and strong fins could move on land and go back to water. </a:t>
              </a:r>
            </a:p>
          </p:txBody>
        </p:sp>
      </p:grpSp>
      <p:grpSp>
        <p:nvGrpSpPr>
          <p:cNvPr id="17" name="Group 16"/>
          <p:cNvGrpSpPr/>
          <p:nvPr/>
        </p:nvGrpSpPr>
        <p:grpSpPr>
          <a:xfrm flipV="1">
            <a:off x="1403648" y="1349794"/>
            <a:ext cx="3744416" cy="1453701"/>
            <a:chOff x="-1312400" y="866408"/>
            <a:chExt cx="3744416" cy="1938268"/>
          </a:xfrm>
          <a:solidFill>
            <a:schemeClr val="bg2">
              <a:lumMod val="60000"/>
              <a:lumOff val="40000"/>
            </a:schemeClr>
          </a:solidFill>
        </p:grpSpPr>
        <p:cxnSp>
          <p:nvCxnSpPr>
            <p:cNvPr id="18" name="Straight Connector 17"/>
            <p:cNvCxnSpPr/>
            <p:nvPr/>
          </p:nvCxnSpPr>
          <p:spPr>
            <a:xfrm>
              <a:off x="2411760" y="866408"/>
              <a:ext cx="0" cy="1554480"/>
            </a:xfrm>
            <a:prstGeom prst="line">
              <a:avLst/>
            </a:prstGeom>
            <a:grpFill/>
            <a:ln/>
          </p:spPr>
          <p:style>
            <a:lnRef idx="2">
              <a:schemeClr val="accent1"/>
            </a:lnRef>
            <a:fillRef idx="1">
              <a:schemeClr val="lt1"/>
            </a:fillRef>
            <a:effectRef idx="0">
              <a:schemeClr val="accent1"/>
            </a:effectRef>
            <a:fontRef idx="minor">
              <a:schemeClr val="dk1"/>
            </a:fontRef>
          </p:style>
        </p:cxnSp>
        <p:sp>
          <p:nvSpPr>
            <p:cNvPr id="19" name="Rectangle 18"/>
            <p:cNvSpPr/>
            <p:nvPr/>
          </p:nvSpPr>
          <p:spPr>
            <a:xfrm flipV="1">
              <a:off x="-1312400" y="2312233"/>
              <a:ext cx="3744416" cy="492443"/>
            </a:xfrm>
            <a:prstGeom prst="rect">
              <a:avLst/>
            </a:prstGeom>
            <a:grp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dirty="0">
                  <a:solidFill>
                    <a:schemeClr val="tx1"/>
                  </a:solidFill>
                </a:rPr>
                <a:t>Sea weeds and few plants existed</a:t>
              </a:r>
            </a:p>
          </p:txBody>
        </p:sp>
      </p:grpSp>
      <p:grpSp>
        <p:nvGrpSpPr>
          <p:cNvPr id="21" name="Group 20"/>
          <p:cNvGrpSpPr/>
          <p:nvPr/>
        </p:nvGrpSpPr>
        <p:grpSpPr>
          <a:xfrm>
            <a:off x="5316528" y="3073526"/>
            <a:ext cx="3647960" cy="2187681"/>
            <a:chOff x="2093248" y="1484784"/>
            <a:chExt cx="3647960" cy="2916907"/>
          </a:xfrm>
          <a:solidFill>
            <a:schemeClr val="bg2">
              <a:lumMod val="60000"/>
              <a:lumOff val="40000"/>
            </a:schemeClr>
          </a:solidFill>
        </p:grpSpPr>
        <p:cxnSp>
          <p:nvCxnSpPr>
            <p:cNvPr id="22" name="Straight Connector 21"/>
            <p:cNvCxnSpPr/>
            <p:nvPr/>
          </p:nvCxnSpPr>
          <p:spPr>
            <a:xfrm>
              <a:off x="2572856" y="1484784"/>
              <a:ext cx="0" cy="936104"/>
            </a:xfrm>
            <a:prstGeom prst="line">
              <a:avLst/>
            </a:prstGeom>
            <a:grpFill/>
            <a:ln/>
          </p:spPr>
          <p:style>
            <a:lnRef idx="2">
              <a:schemeClr val="accent1"/>
            </a:lnRef>
            <a:fillRef idx="1">
              <a:schemeClr val="lt1"/>
            </a:fillRef>
            <a:effectRef idx="0">
              <a:schemeClr val="accent1"/>
            </a:effectRef>
            <a:fontRef idx="minor">
              <a:schemeClr val="dk1"/>
            </a:fontRef>
          </p:style>
        </p:cxnSp>
        <p:sp>
          <p:nvSpPr>
            <p:cNvPr id="23" name="Rectangle 22"/>
            <p:cNvSpPr/>
            <p:nvPr/>
          </p:nvSpPr>
          <p:spPr>
            <a:xfrm>
              <a:off x="2093248" y="2431921"/>
              <a:ext cx="3647960" cy="1969770"/>
            </a:xfrm>
            <a:prstGeom prst="rect">
              <a:avLst/>
            </a:prstGeom>
            <a:grpFill/>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solidFill>
                    <a:schemeClr val="tx1"/>
                  </a:solidFill>
                </a:rPr>
                <a:t>Reptiles dominated the earth (Example </a:t>
              </a:r>
              <a:r>
                <a:rPr lang="en-US" i="1" dirty="0">
                  <a:solidFill>
                    <a:schemeClr val="tx1"/>
                  </a:solidFill>
                </a:rPr>
                <a:t>Tyrannosaurus </a:t>
              </a:r>
              <a:r>
                <a:rPr lang="en-US" i="1" dirty="0" err="1">
                  <a:solidFill>
                    <a:schemeClr val="tx1"/>
                  </a:solidFill>
                </a:rPr>
                <a:t>rex</a:t>
              </a:r>
              <a:r>
                <a:rPr lang="en-US" dirty="0">
                  <a:solidFill>
                    <a:schemeClr val="tx1"/>
                  </a:solidFill>
                </a:rPr>
                <a:t>).</a:t>
              </a:r>
            </a:p>
            <a:p>
              <a:r>
                <a:rPr lang="en-US" dirty="0">
                  <a:solidFill>
                    <a:schemeClr val="tx1"/>
                  </a:solidFill>
                </a:rPr>
                <a:t>Reptiles went back into water to evolve into fish like reptiles (e.g. </a:t>
              </a:r>
              <a:r>
                <a:rPr lang="en-US" i="1" dirty="0">
                  <a:solidFill>
                    <a:schemeClr val="tx1"/>
                  </a:solidFill>
                </a:rPr>
                <a:t>Ichthyosaurs,)</a:t>
              </a:r>
              <a:endParaRPr lang="en-US" dirty="0">
                <a:solidFill>
                  <a:schemeClr val="tx1"/>
                </a:solidFill>
              </a:endParaRPr>
            </a:p>
          </p:txBody>
        </p:sp>
      </p:grpSp>
      <p:grpSp>
        <p:nvGrpSpPr>
          <p:cNvPr id="24" name="Group 23"/>
          <p:cNvGrpSpPr/>
          <p:nvPr/>
        </p:nvGrpSpPr>
        <p:grpSpPr>
          <a:xfrm flipV="1">
            <a:off x="5508104" y="1824418"/>
            <a:ext cx="3444320" cy="979077"/>
            <a:chOff x="1270680" y="1484784"/>
            <a:chExt cx="3444320" cy="1305436"/>
          </a:xfrm>
          <a:solidFill>
            <a:schemeClr val="bg2">
              <a:lumMod val="60000"/>
              <a:lumOff val="40000"/>
            </a:schemeClr>
          </a:solidFill>
        </p:grpSpPr>
        <p:cxnSp>
          <p:nvCxnSpPr>
            <p:cNvPr id="25" name="Straight Connector 24"/>
            <p:cNvCxnSpPr/>
            <p:nvPr/>
          </p:nvCxnSpPr>
          <p:spPr>
            <a:xfrm>
              <a:off x="2411760" y="1484784"/>
              <a:ext cx="0" cy="936104"/>
            </a:xfrm>
            <a:prstGeom prst="line">
              <a:avLst/>
            </a:prstGeom>
            <a:grpFill/>
            <a:ln/>
          </p:spPr>
          <p:style>
            <a:lnRef idx="2">
              <a:schemeClr val="accent1"/>
            </a:lnRef>
            <a:fillRef idx="1">
              <a:schemeClr val="lt1"/>
            </a:fillRef>
            <a:effectRef idx="0">
              <a:schemeClr val="accent1"/>
            </a:effectRef>
            <a:fontRef idx="minor">
              <a:schemeClr val="dk1"/>
            </a:fontRef>
          </p:style>
        </p:cxnSp>
        <p:sp>
          <p:nvSpPr>
            <p:cNvPr id="26" name="Rectangle 25"/>
            <p:cNvSpPr/>
            <p:nvPr/>
          </p:nvSpPr>
          <p:spPr>
            <a:xfrm flipV="1">
              <a:off x="1270680" y="2297777"/>
              <a:ext cx="3444320" cy="492443"/>
            </a:xfrm>
            <a:prstGeom prst="rect">
              <a:avLst/>
            </a:prstGeom>
            <a:grp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dirty="0">
                  <a:solidFill>
                    <a:schemeClr val="tx1"/>
                  </a:solidFill>
                </a:rPr>
                <a:t>Dinosaurs suddenly disappeared</a:t>
              </a:r>
            </a:p>
          </p:txBody>
        </p:sp>
      </p:grpSp>
      <p:graphicFrame>
        <p:nvGraphicFramePr>
          <p:cNvPr id="5" name="Table 4"/>
          <p:cNvGraphicFramePr>
            <a:graphicFrameLocks noGrp="1"/>
          </p:cNvGraphicFramePr>
          <p:nvPr/>
        </p:nvGraphicFramePr>
        <p:xfrm>
          <a:off x="395536" y="2803495"/>
          <a:ext cx="6624396" cy="281940"/>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20000"/>
                    </a:ext>
                  </a:extLst>
                </a:gridCol>
                <a:gridCol w="780030">
                  <a:extLst>
                    <a:ext uri="{9D8B030D-6E8A-4147-A177-3AD203B41FA5}">
                      <a16:colId xmlns:a16="http://schemas.microsoft.com/office/drawing/2014/main" val="20001"/>
                    </a:ext>
                  </a:extLst>
                </a:gridCol>
                <a:gridCol w="780030">
                  <a:extLst>
                    <a:ext uri="{9D8B030D-6E8A-4147-A177-3AD203B41FA5}">
                      <a16:colId xmlns:a16="http://schemas.microsoft.com/office/drawing/2014/main" val="20002"/>
                    </a:ext>
                  </a:extLst>
                </a:gridCol>
                <a:gridCol w="780030">
                  <a:extLst>
                    <a:ext uri="{9D8B030D-6E8A-4147-A177-3AD203B41FA5}">
                      <a16:colId xmlns:a16="http://schemas.microsoft.com/office/drawing/2014/main" val="20003"/>
                    </a:ext>
                  </a:extLst>
                </a:gridCol>
                <a:gridCol w="780030">
                  <a:extLst>
                    <a:ext uri="{9D8B030D-6E8A-4147-A177-3AD203B41FA5}">
                      <a16:colId xmlns:a16="http://schemas.microsoft.com/office/drawing/2014/main" val="20004"/>
                    </a:ext>
                  </a:extLst>
                </a:gridCol>
                <a:gridCol w="780030">
                  <a:extLst>
                    <a:ext uri="{9D8B030D-6E8A-4147-A177-3AD203B41FA5}">
                      <a16:colId xmlns:a16="http://schemas.microsoft.com/office/drawing/2014/main" val="20005"/>
                    </a:ext>
                  </a:extLst>
                </a:gridCol>
                <a:gridCol w="780030">
                  <a:extLst>
                    <a:ext uri="{9D8B030D-6E8A-4147-A177-3AD203B41FA5}">
                      <a16:colId xmlns:a16="http://schemas.microsoft.com/office/drawing/2014/main" val="20006"/>
                    </a:ext>
                  </a:extLst>
                </a:gridCol>
              </a:tblGrid>
              <a:tr h="278130">
                <a:tc>
                  <a:txBody>
                    <a:bodyPr/>
                    <a:lstStyle/>
                    <a:p>
                      <a:r>
                        <a:rPr lang="en-US" sz="1400" dirty="0"/>
                        <a:t>Million years ago</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2000</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500</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350</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320</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200</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65 </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ircle(in)">
                                      <p:cBhvr>
                                        <p:cTn id="12" dur="2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circle(in)">
                                      <p:cBhvr>
                                        <p:cTn id="17" dur="2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circle(in)">
                                      <p:cBhvr>
                                        <p:cTn id="22" dur="20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circle(in)">
                                      <p:cBhvr>
                                        <p:cTn id="27"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9218"/>
            <a:ext cx="8229600" cy="857250"/>
          </a:xfrm>
        </p:spPr>
        <p:txBody>
          <a:bodyPr>
            <a:normAutofit fontScale="90000"/>
          </a:bodyPr>
          <a:lstStyle/>
          <a:p>
            <a:r>
              <a:rPr lang="en-US" sz="5400" dirty="0"/>
              <a:t>Ichthyosaurs</a:t>
            </a:r>
          </a:p>
        </p:txBody>
      </p:sp>
      <p:sp>
        <p:nvSpPr>
          <p:cNvPr id="3" name="Content Placeholder 2"/>
          <p:cNvSpPr>
            <a:spLocks noGrp="1"/>
          </p:cNvSpPr>
          <p:nvPr>
            <p:ph idx="1"/>
          </p:nvPr>
        </p:nvSpPr>
        <p:spPr/>
        <p:txBody>
          <a:bodyPr/>
          <a:lstStyle/>
          <a:p>
            <a:endParaRPr lang="en-US"/>
          </a:p>
        </p:txBody>
      </p:sp>
      <p:pic>
        <p:nvPicPr>
          <p:cNvPr id="87042" name="Picture 2"/>
          <p:cNvPicPr>
            <a:picLocks noChangeAspect="1" noChangeArrowheads="1"/>
          </p:cNvPicPr>
          <p:nvPr/>
        </p:nvPicPr>
        <p:blipFill>
          <a:blip r:embed="rId2" cstate="print"/>
          <a:srcRect l="24265" t="23422" r="21775" b="17516"/>
          <a:stretch>
            <a:fillRect/>
          </a:stretch>
        </p:blipFill>
        <p:spPr bwMode="auto">
          <a:xfrm>
            <a:off x="35496" y="1137852"/>
            <a:ext cx="9108504" cy="4203925"/>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7260"/>
            <a:ext cx="8229600" cy="484106"/>
          </a:xfrm>
        </p:spPr>
        <p:txBody>
          <a:bodyPr>
            <a:normAutofit/>
          </a:bodyPr>
          <a:lstStyle/>
          <a:p>
            <a:r>
              <a:rPr lang="en-US" sz="2000" b="1" dirty="0"/>
              <a:t>Operation of natural selection</a:t>
            </a:r>
          </a:p>
        </p:txBody>
      </p:sp>
      <p:sp>
        <p:nvSpPr>
          <p:cNvPr id="3" name="Content Placeholder 2"/>
          <p:cNvSpPr>
            <a:spLocks noGrp="1"/>
          </p:cNvSpPr>
          <p:nvPr>
            <p:ph idx="1"/>
          </p:nvPr>
        </p:nvSpPr>
        <p:spPr>
          <a:xfrm>
            <a:off x="457200" y="1181366"/>
            <a:ext cx="8229600" cy="3674356"/>
          </a:xfrm>
        </p:spPr>
        <p:txBody>
          <a:bodyPr>
            <a:noAutofit/>
          </a:bodyPr>
          <a:lstStyle/>
          <a:p>
            <a:pPr algn="just"/>
            <a:r>
              <a:rPr lang="en-US" sz="1800" dirty="0"/>
              <a:t>Natural selection can lead to </a:t>
            </a:r>
            <a:r>
              <a:rPr lang="en-US" sz="1800" i="1" dirty="0"/>
              <a:t>(</a:t>
            </a:r>
            <a:r>
              <a:rPr lang="en-US" sz="1800" i="1" dirty="0" err="1"/>
              <a:t>i.e</a:t>
            </a:r>
            <a:r>
              <a:rPr lang="en-US" sz="1800" i="1" dirty="0"/>
              <a:t> effect of natural selection) </a:t>
            </a:r>
          </a:p>
          <a:p>
            <a:pPr lvl="1" algn="just">
              <a:buFont typeface="Wingdings" pitchFamily="2" charset="2"/>
              <a:buChar char="ü"/>
            </a:pPr>
            <a:r>
              <a:rPr lang="en-US" sz="1800" b="1" dirty="0" err="1">
                <a:solidFill>
                  <a:srgbClr val="FFFF00"/>
                </a:solidFill>
              </a:rPr>
              <a:t>stabilisation</a:t>
            </a:r>
            <a:r>
              <a:rPr lang="en-US" sz="1800" dirty="0"/>
              <a:t> (more individuals acquire mean character value), </a:t>
            </a:r>
          </a:p>
          <a:p>
            <a:pPr lvl="1" algn="just">
              <a:buFont typeface="Wingdings" pitchFamily="2" charset="2"/>
              <a:buChar char="ü"/>
            </a:pPr>
            <a:r>
              <a:rPr lang="en-US" sz="1800" b="1" dirty="0">
                <a:solidFill>
                  <a:srgbClr val="FFFF00"/>
                </a:solidFill>
              </a:rPr>
              <a:t>directional change </a:t>
            </a:r>
            <a:r>
              <a:rPr lang="en-US" sz="1800" dirty="0"/>
              <a:t>(more individuals acquire value other than the mean character value) or </a:t>
            </a:r>
          </a:p>
          <a:p>
            <a:pPr lvl="1" algn="just">
              <a:buFont typeface="Wingdings" pitchFamily="2" charset="2"/>
              <a:buChar char="ü"/>
            </a:pPr>
            <a:r>
              <a:rPr lang="en-US" sz="1800" b="1" dirty="0">
                <a:solidFill>
                  <a:srgbClr val="FFFF00"/>
                </a:solidFill>
              </a:rPr>
              <a:t>disruption</a:t>
            </a:r>
            <a:r>
              <a:rPr lang="en-US" sz="1800" dirty="0"/>
              <a:t> (more individuals acquire </a:t>
            </a:r>
            <a:r>
              <a:rPr lang="en-US" sz="1800" b="1" dirty="0"/>
              <a:t>peripheral character </a:t>
            </a:r>
            <a:r>
              <a:rPr lang="en-US" sz="1800" dirty="0"/>
              <a:t>value at both ends of the distribution curve) .</a:t>
            </a:r>
          </a:p>
        </p:txBody>
      </p:sp>
    </p:spTree>
    <p:extLst>
      <p:ext uri="{BB962C8B-B14F-4D97-AF65-F5344CB8AC3E}">
        <p14:creationId xmlns:p14="http://schemas.microsoft.com/office/powerpoint/2010/main" val="34545644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6018" name="Picture 2" descr="https://img12.deviantart.net/4a56/i/2015/275/9/1/tyrannosaurus_rex_by_teratophoneus-d9bnkd0.png"/>
          <p:cNvPicPr>
            <a:picLocks noChangeAspect="1" noChangeArrowheads="1"/>
          </p:cNvPicPr>
          <p:nvPr/>
        </p:nvPicPr>
        <p:blipFill>
          <a:blip r:embed="rId2" cstate="print"/>
          <a:srcRect l="2751"/>
          <a:stretch>
            <a:fillRect/>
          </a:stretch>
        </p:blipFill>
        <p:spPr bwMode="auto">
          <a:xfrm>
            <a:off x="125760" y="409229"/>
            <a:ext cx="8892480" cy="3174505"/>
          </a:xfrm>
          <a:prstGeom prst="rect">
            <a:avLst/>
          </a:prstGeom>
          <a:noFill/>
        </p:spPr>
      </p:pic>
      <p:sp>
        <p:nvSpPr>
          <p:cNvPr id="5" name="Rectangle 4"/>
          <p:cNvSpPr/>
          <p:nvPr/>
        </p:nvSpPr>
        <p:spPr>
          <a:xfrm>
            <a:off x="179512" y="3865613"/>
            <a:ext cx="8748464" cy="954107"/>
          </a:xfrm>
          <a:prstGeom prst="rect">
            <a:avLst/>
          </a:prstGeom>
        </p:spPr>
        <p:txBody>
          <a:bodyPr wrap="square">
            <a:spAutoFit/>
          </a:bodyPr>
          <a:lstStyle/>
          <a:p>
            <a:pPr algn="just">
              <a:buFont typeface="Wingdings" pitchFamily="2" charset="2"/>
              <a:buChar char="ü"/>
            </a:pPr>
            <a:r>
              <a:rPr lang="en-US" sz="2800" i="1" dirty="0"/>
              <a:t>Tyrannosaurus </a:t>
            </a:r>
            <a:r>
              <a:rPr lang="en-US" sz="2800" i="1" dirty="0" err="1"/>
              <a:t>rex</a:t>
            </a:r>
            <a:r>
              <a:rPr lang="en-US" sz="2800" i="1" dirty="0"/>
              <a:t> was about 20 feet in height </a:t>
            </a:r>
            <a:endParaRPr lang="en-US" sz="2800" dirty="0"/>
          </a:p>
          <a:p>
            <a:pPr algn="just">
              <a:buFont typeface="Wingdings" pitchFamily="2" charset="2"/>
              <a:buChar char="ü"/>
            </a:pPr>
            <a:r>
              <a:rPr lang="en-US" sz="2800" dirty="0"/>
              <a:t>Had huge fearsome dagger like teeth</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91729"/>
            <a:ext cx="9144000" cy="857250"/>
          </a:xfrm>
        </p:spPr>
        <p:txBody>
          <a:bodyPr>
            <a:normAutofit/>
          </a:bodyPr>
          <a:lstStyle/>
          <a:p>
            <a:r>
              <a:rPr lang="en-US" dirty="0"/>
              <a:t>Why did all dinosaurs become extinct?</a:t>
            </a:r>
          </a:p>
        </p:txBody>
      </p:sp>
      <p:sp>
        <p:nvSpPr>
          <p:cNvPr id="3" name="Content Placeholder 2"/>
          <p:cNvSpPr>
            <a:spLocks noGrp="1"/>
          </p:cNvSpPr>
          <p:nvPr>
            <p:ph idx="1"/>
          </p:nvPr>
        </p:nvSpPr>
        <p:spPr>
          <a:xfrm>
            <a:off x="457200" y="1561356"/>
            <a:ext cx="8229600" cy="3178448"/>
          </a:xfrm>
        </p:spPr>
        <p:txBody>
          <a:bodyPr>
            <a:noAutofit/>
          </a:bodyPr>
          <a:lstStyle/>
          <a:p>
            <a:pPr algn="just"/>
            <a:r>
              <a:rPr lang="en-US" dirty="0"/>
              <a:t>Disappearance of dinosaurs may be due to; </a:t>
            </a:r>
          </a:p>
          <a:p>
            <a:pPr lvl="1" algn="just"/>
            <a:r>
              <a:rPr lang="en-US" sz="3200" dirty="0"/>
              <a:t>Some say climatic changes killed them. </a:t>
            </a:r>
          </a:p>
          <a:p>
            <a:pPr lvl="1" algn="just"/>
            <a:r>
              <a:rPr lang="en-US" sz="3200" dirty="0"/>
              <a:t>Some say most of them evolved into birds.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
            <a:r>
              <a:rPr lang="en-US" sz="3600" dirty="0"/>
              <a:t>How non-cellular macromolecules could evolved into membranous cells?</a:t>
            </a:r>
          </a:p>
        </p:txBody>
      </p:sp>
      <p:sp>
        <p:nvSpPr>
          <p:cNvPr id="4" name="Content Placeholder 2"/>
          <p:cNvSpPr>
            <a:spLocks noGrp="1"/>
          </p:cNvSpPr>
          <p:nvPr>
            <p:ph idx="1"/>
          </p:nvPr>
        </p:nvSpPr>
        <p:spPr>
          <a:xfrm>
            <a:off x="457200" y="1569263"/>
            <a:ext cx="8229600" cy="3394472"/>
          </a:xfrm>
        </p:spPr>
        <p:txBody>
          <a:bodyPr>
            <a:noAutofit/>
          </a:bodyPr>
          <a:lstStyle/>
          <a:p>
            <a:pPr algn="just"/>
            <a:r>
              <a:rPr lang="en-US" sz="2300" dirty="0"/>
              <a:t>The mechanism of how non-cellular aggregates of giant macromolecules could evolve into cells with membranous envelop is not known. </a:t>
            </a:r>
          </a:p>
          <a:p>
            <a:pPr algn="just"/>
            <a:r>
              <a:rPr lang="en-US" sz="2300" dirty="0"/>
              <a:t>Some of these cells had the ability to release O</a:t>
            </a:r>
            <a:r>
              <a:rPr lang="en-US" sz="2300" baseline="-25000" dirty="0"/>
              <a:t>2</a:t>
            </a:r>
            <a:r>
              <a:rPr lang="en-US" sz="2300" dirty="0"/>
              <a:t>. </a:t>
            </a:r>
          </a:p>
          <a:p>
            <a:pPr algn="just"/>
            <a:r>
              <a:rPr lang="en-US" sz="2300" dirty="0"/>
              <a:t>The reaction could have been similar to the light reaction in photosynthesis where water is split with the help of solar energy captured and </a:t>
            </a:r>
            <a:r>
              <a:rPr lang="en-US" sz="2300" dirty="0" err="1"/>
              <a:t>channelised</a:t>
            </a:r>
            <a:r>
              <a:rPr lang="en-US" sz="2300" dirty="0"/>
              <a:t> by appropriate light harvesting pigments. </a:t>
            </a:r>
          </a:p>
          <a:p>
            <a:pPr algn="just"/>
            <a:r>
              <a:rPr lang="en-US" sz="2300" dirty="0"/>
              <a:t>Slowly single-celled organisms became multi-cellular life forms.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0091"/>
            <a:ext cx="8229600" cy="857250"/>
          </a:xfrm>
        </p:spPr>
        <p:txBody>
          <a:bodyPr>
            <a:normAutofit/>
          </a:bodyPr>
          <a:lstStyle/>
          <a:p>
            <a:r>
              <a:rPr lang="en-US" sz="4000" b="1" dirty="0"/>
              <a:t>Coelacanth-</a:t>
            </a:r>
            <a:r>
              <a:rPr lang="en-US" sz="4000" dirty="0"/>
              <a:t> a </a:t>
            </a:r>
            <a:r>
              <a:rPr lang="en-US" sz="4000" b="1" dirty="0"/>
              <a:t>lobefins</a:t>
            </a:r>
            <a:endParaRPr lang="en-US" sz="4000" dirty="0"/>
          </a:p>
        </p:txBody>
      </p:sp>
      <p:sp>
        <p:nvSpPr>
          <p:cNvPr id="4" name="Content Placeholder 2"/>
          <p:cNvSpPr>
            <a:spLocks noGrp="1"/>
          </p:cNvSpPr>
          <p:nvPr>
            <p:ph idx="1"/>
          </p:nvPr>
        </p:nvSpPr>
        <p:spPr>
          <a:xfrm>
            <a:off x="179512" y="1092180"/>
            <a:ext cx="8784976" cy="3349497"/>
          </a:xfrm>
        </p:spPr>
        <p:txBody>
          <a:bodyPr>
            <a:noAutofit/>
          </a:bodyPr>
          <a:lstStyle/>
          <a:p>
            <a:pPr algn="just"/>
            <a:r>
              <a:rPr lang="en-US" sz="2000" dirty="0"/>
              <a:t>In 1938, </a:t>
            </a:r>
            <a:r>
              <a:rPr lang="en-US" sz="2000" b="1" dirty="0">
                <a:solidFill>
                  <a:srgbClr val="FFFF00"/>
                </a:solidFill>
              </a:rPr>
              <a:t>Coelacanth</a:t>
            </a:r>
            <a:r>
              <a:rPr lang="en-US" sz="2000" b="1" dirty="0"/>
              <a:t> (</a:t>
            </a:r>
            <a:r>
              <a:rPr lang="en-US" sz="2000" dirty="0"/>
              <a:t>a fish) was </a:t>
            </a:r>
            <a:r>
              <a:rPr lang="en-US" sz="2000" dirty="0">
                <a:solidFill>
                  <a:srgbClr val="FFFF00"/>
                </a:solidFill>
              </a:rPr>
              <a:t>caught in </a:t>
            </a:r>
            <a:r>
              <a:rPr lang="en-US" sz="2000" b="1" dirty="0">
                <a:solidFill>
                  <a:srgbClr val="FFFF00"/>
                </a:solidFill>
              </a:rPr>
              <a:t>South Africa </a:t>
            </a:r>
            <a:r>
              <a:rPr lang="en-US" sz="2000" dirty="0"/>
              <a:t>was thought to be extinct. </a:t>
            </a:r>
          </a:p>
          <a:p>
            <a:pPr algn="just"/>
            <a:r>
              <a:rPr lang="en-US" sz="2000" dirty="0"/>
              <a:t>lobefins were the </a:t>
            </a:r>
            <a:r>
              <a:rPr lang="en-US" sz="2000" b="1" dirty="0">
                <a:solidFill>
                  <a:srgbClr val="FFFF00"/>
                </a:solidFill>
              </a:rPr>
              <a:t>first amphibians</a:t>
            </a:r>
            <a:r>
              <a:rPr lang="en-US" sz="2000" dirty="0"/>
              <a:t> and </a:t>
            </a:r>
            <a:r>
              <a:rPr lang="en-US" sz="2000" b="1" dirty="0">
                <a:solidFill>
                  <a:srgbClr val="FFFF00"/>
                </a:solidFill>
              </a:rPr>
              <a:t>ancestors of modern day frogs and salamanders. </a:t>
            </a:r>
          </a:p>
          <a:p>
            <a:pPr algn="just"/>
            <a:r>
              <a:rPr lang="en-US" sz="2000" dirty="0"/>
              <a:t>The amphibians evolved into reptiles. They lay thick shelled eggs which do not dry up in sun unlike those of amphibians.</a:t>
            </a:r>
          </a:p>
          <a:p>
            <a:pPr algn="just"/>
            <a:r>
              <a:rPr lang="en-US" sz="2000" dirty="0"/>
              <a:t>Gradually, turtles, tortoises and crocodiles were evolved. </a:t>
            </a:r>
          </a:p>
          <a:p>
            <a:pPr algn="just"/>
            <a:endParaRPr lang="en-US" sz="2000" dirty="0"/>
          </a:p>
        </p:txBody>
      </p:sp>
      <p:grpSp>
        <p:nvGrpSpPr>
          <p:cNvPr id="8" name="Group 7"/>
          <p:cNvGrpSpPr/>
          <p:nvPr/>
        </p:nvGrpSpPr>
        <p:grpSpPr>
          <a:xfrm>
            <a:off x="159784" y="3592438"/>
            <a:ext cx="8835184" cy="1785342"/>
            <a:chOff x="20256" y="4493880"/>
            <a:chExt cx="8835184" cy="2380456"/>
          </a:xfrm>
        </p:grpSpPr>
        <p:grpSp>
          <p:nvGrpSpPr>
            <p:cNvPr id="6" name="Group 5"/>
            <p:cNvGrpSpPr/>
            <p:nvPr/>
          </p:nvGrpSpPr>
          <p:grpSpPr>
            <a:xfrm>
              <a:off x="20256" y="4498072"/>
              <a:ext cx="5760640" cy="2376264"/>
              <a:chOff x="395536" y="3356992"/>
              <a:chExt cx="8136904" cy="3168352"/>
            </a:xfrm>
          </p:grpSpPr>
          <p:pic>
            <p:nvPicPr>
              <p:cNvPr id="71682" name="Picture 2"/>
              <p:cNvPicPr>
                <a:picLocks noChangeAspect="1" noChangeArrowheads="1"/>
              </p:cNvPicPr>
              <p:nvPr/>
            </p:nvPicPr>
            <p:blipFill>
              <a:blip r:embed="rId2" cstate="print"/>
              <a:srcRect l="21775" t="21946" r="20945" b="13086"/>
              <a:stretch>
                <a:fillRect/>
              </a:stretch>
            </p:blipFill>
            <p:spPr bwMode="auto">
              <a:xfrm>
                <a:off x="395536" y="3356992"/>
                <a:ext cx="4968552" cy="3168352"/>
              </a:xfrm>
              <a:prstGeom prst="rect">
                <a:avLst/>
              </a:prstGeom>
              <a:noFill/>
              <a:ln w="9525">
                <a:noFill/>
                <a:miter lim="800000"/>
                <a:headEnd/>
                <a:tailEnd/>
              </a:ln>
            </p:spPr>
          </p:pic>
          <p:pic>
            <p:nvPicPr>
              <p:cNvPr id="71684" name="Picture 4" descr="https://wikispaces.psu.edu/download/thumbnails/144999653/Fig9.jpg?version=1&amp;modificationDate=1374771125000&amp;api=v2"/>
              <p:cNvPicPr>
                <a:picLocks noChangeAspect="1" noChangeArrowheads="1"/>
              </p:cNvPicPr>
              <p:nvPr/>
            </p:nvPicPr>
            <p:blipFill>
              <a:blip r:embed="rId3" cstate="print"/>
              <a:srcRect/>
              <a:stretch>
                <a:fillRect/>
              </a:stretch>
            </p:blipFill>
            <p:spPr bwMode="auto">
              <a:xfrm>
                <a:off x="5364088" y="3356992"/>
                <a:ext cx="3168352" cy="3168352"/>
              </a:xfrm>
              <a:prstGeom prst="rect">
                <a:avLst/>
              </a:prstGeom>
              <a:noFill/>
            </p:spPr>
          </p:pic>
        </p:grpSp>
        <p:pic>
          <p:nvPicPr>
            <p:cNvPr id="71686" name="Picture 6" descr="http://www.locolobo.org/comparison.gif"/>
            <p:cNvPicPr>
              <a:picLocks noChangeAspect="1" noChangeArrowheads="1"/>
            </p:cNvPicPr>
            <p:nvPr/>
          </p:nvPicPr>
          <p:blipFill>
            <a:blip r:embed="rId4" cstate="print"/>
            <a:srcRect/>
            <a:stretch>
              <a:fillRect/>
            </a:stretch>
          </p:blipFill>
          <p:spPr bwMode="auto">
            <a:xfrm>
              <a:off x="5796136" y="4493880"/>
              <a:ext cx="3059304" cy="2348880"/>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0898" name="Picture 2" descr="https://i.ytimg.com/vi/bmstbalM0hA/maxresdefault.jpg"/>
          <p:cNvPicPr>
            <a:picLocks noChangeAspect="1" noChangeArrowheads="1"/>
          </p:cNvPicPr>
          <p:nvPr/>
        </p:nvPicPr>
        <p:blipFill>
          <a:blip r:embed="rId2" cstate="print"/>
          <a:srcRect/>
          <a:stretch>
            <a:fillRect/>
          </a:stretch>
        </p:blipFill>
        <p:spPr bwMode="auto">
          <a:xfrm>
            <a:off x="0" y="285751"/>
            <a:ext cx="9144000" cy="5143501"/>
          </a:xfrm>
          <a:prstGeom prst="rect">
            <a:avLst/>
          </a:prstGeom>
          <a:noFill/>
        </p:spPr>
      </p:pic>
      <p:sp>
        <p:nvSpPr>
          <p:cNvPr id="5" name="Rectangle 4"/>
          <p:cNvSpPr/>
          <p:nvPr/>
        </p:nvSpPr>
        <p:spPr>
          <a:xfrm>
            <a:off x="3419872" y="265212"/>
            <a:ext cx="2160240" cy="523220"/>
          </a:xfrm>
          <a:prstGeom prst="rect">
            <a:avLst/>
          </a:prstGeom>
          <a:noFill/>
        </p:spPr>
        <p:txBody>
          <a:bodyPr wrap="square" lIns="91440" tIns="45720" rIns="91440" bIns="45720">
            <a:spAutoFit/>
          </a:bodyPr>
          <a:lstStyle/>
          <a:p>
            <a:pPr algn="ctr"/>
            <a:r>
              <a:rPr lang="en-US" sz="2800" dirty="0">
                <a:solidFill>
                  <a:schemeClr val="bg1"/>
                </a:solidFill>
              </a:rPr>
              <a:t>Salamanders</a:t>
            </a:r>
            <a:endParaRPr lang="en-US" sz="2800" dirty="0">
              <a:ln w="18415" cmpd="sng">
                <a:solidFill>
                  <a:srgbClr val="FFFFFF"/>
                </a:solidFill>
                <a:prstDash val="solid"/>
              </a:ln>
              <a:solidFill>
                <a:schemeClr val="bg1"/>
              </a:solidFill>
              <a:effectLst>
                <a:outerShdw blurRad="63500" dir="3600000" algn="tl" rotWithShape="0">
                  <a:srgbClr val="000000">
                    <a:alpha val="70000"/>
                  </a:srgbClr>
                </a:outerShdw>
              </a:effectLst>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9218"/>
            <a:ext cx="8229600" cy="857250"/>
          </a:xfrm>
        </p:spPr>
        <p:txBody>
          <a:bodyPr>
            <a:normAutofit/>
          </a:bodyPr>
          <a:lstStyle/>
          <a:p>
            <a:r>
              <a:rPr lang="en-US" sz="3600" b="1" dirty="0"/>
              <a:t>A BRIEF ACCOUNT OF EVOLUTION</a:t>
            </a:r>
            <a:endParaRPr lang="en-US" sz="3600" dirty="0"/>
          </a:p>
        </p:txBody>
      </p:sp>
      <p:sp>
        <p:nvSpPr>
          <p:cNvPr id="3" name="Content Placeholder 2"/>
          <p:cNvSpPr>
            <a:spLocks noGrp="1"/>
          </p:cNvSpPr>
          <p:nvPr>
            <p:ph idx="1"/>
          </p:nvPr>
        </p:nvSpPr>
        <p:spPr>
          <a:xfrm>
            <a:off x="179512" y="985292"/>
            <a:ext cx="8712968" cy="3996444"/>
          </a:xfrm>
        </p:spPr>
        <p:txBody>
          <a:bodyPr>
            <a:noAutofit/>
          </a:bodyPr>
          <a:lstStyle/>
          <a:p>
            <a:pPr algn="just"/>
            <a:r>
              <a:rPr lang="en-US" sz="1750" b="1" dirty="0"/>
              <a:t>The first mammals were like shrews. Their fossils are small sized.</a:t>
            </a:r>
          </a:p>
          <a:p>
            <a:pPr algn="just"/>
            <a:r>
              <a:rPr lang="en-US" sz="1750" b="1" dirty="0"/>
              <a:t>Mammals were viviparous and protected their unborn young inside the mother’s body. </a:t>
            </a:r>
          </a:p>
          <a:p>
            <a:pPr algn="just"/>
            <a:r>
              <a:rPr lang="en-US" sz="1750" b="1" dirty="0"/>
              <a:t>Mammals were more intelligent in sensing and avoiding danger at least. </a:t>
            </a:r>
          </a:p>
          <a:p>
            <a:pPr algn="just"/>
            <a:r>
              <a:rPr lang="en-US" sz="1750" b="1" dirty="0"/>
              <a:t>When reptiles came down mammals took over this earth.</a:t>
            </a:r>
          </a:p>
          <a:p>
            <a:pPr algn="just"/>
            <a:r>
              <a:rPr lang="en-US" sz="1750" b="1" dirty="0"/>
              <a:t>There were in South America mammals resembling horse, hippopotamus, bear, rabbit, etc. </a:t>
            </a:r>
          </a:p>
          <a:p>
            <a:pPr algn="just"/>
            <a:r>
              <a:rPr lang="en-US" sz="1750" b="1" dirty="0"/>
              <a:t>Due to continental drift, when South America joined North America, these animals were overridden by North American fauna.</a:t>
            </a:r>
          </a:p>
          <a:p>
            <a:pPr algn="just"/>
            <a:r>
              <a:rPr lang="en-US" sz="1750" b="1" dirty="0"/>
              <a:t>Due to the same continental drift pouched mammals of Australia survived because of lack of competition from any other mammal.</a:t>
            </a:r>
          </a:p>
          <a:p>
            <a:pPr algn="just"/>
            <a:r>
              <a:rPr lang="en-US" sz="1750" b="1" dirty="0"/>
              <a:t>Some mammals live wholly in water. Example; Whales, dolphins, seals and sea cows. </a:t>
            </a:r>
          </a:p>
          <a:p>
            <a:pPr algn="just"/>
            <a:r>
              <a:rPr lang="en-US" sz="1750" b="1" dirty="0"/>
              <a:t>Evolution of horse, elephant, dog, etc., are special stories of evolution. </a:t>
            </a:r>
          </a:p>
          <a:p>
            <a:pPr algn="just"/>
            <a:r>
              <a:rPr lang="en-US" sz="1750" b="1" dirty="0"/>
              <a:t>The most successful story is the evolution of man with language skills and self-consciousness.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349080" y="723663"/>
            <a:ext cx="6391275" cy="4293645"/>
            <a:chOff x="1475656" y="150092"/>
            <a:chExt cx="6391275" cy="5724859"/>
          </a:xfrm>
        </p:grpSpPr>
        <p:pic>
          <p:nvPicPr>
            <p:cNvPr id="83970" name="Picture 2" descr="Southern short-tailed shrew.jpg"/>
            <p:cNvPicPr>
              <a:picLocks noChangeAspect="1" noChangeArrowheads="1"/>
            </p:cNvPicPr>
            <p:nvPr/>
          </p:nvPicPr>
          <p:blipFill>
            <a:blip r:embed="rId2" cstate="print"/>
            <a:srcRect/>
            <a:stretch>
              <a:fillRect/>
            </a:stretch>
          </p:blipFill>
          <p:spPr bwMode="auto">
            <a:xfrm>
              <a:off x="1475656" y="150092"/>
              <a:ext cx="6391275" cy="4791076"/>
            </a:xfrm>
            <a:prstGeom prst="rect">
              <a:avLst/>
            </a:prstGeom>
            <a:noFill/>
          </p:spPr>
        </p:pic>
        <p:sp>
          <p:nvSpPr>
            <p:cNvPr id="6" name="Rectangle 5"/>
            <p:cNvSpPr/>
            <p:nvPr/>
          </p:nvSpPr>
          <p:spPr>
            <a:xfrm>
              <a:off x="3851920" y="5013176"/>
              <a:ext cx="1565685" cy="861775"/>
            </a:xfrm>
            <a:prstGeom prst="rect">
              <a:avLst/>
            </a:prstGeom>
          </p:spPr>
          <p:txBody>
            <a:bodyPr wrap="none">
              <a:spAutoFit/>
            </a:bodyPr>
            <a:lstStyle/>
            <a:p>
              <a:pPr algn="ctr">
                <a:buNone/>
              </a:pPr>
              <a:r>
                <a:rPr lang="en-US" sz="3600" b="1" dirty="0"/>
                <a:t>Shrews</a:t>
              </a: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1206"/>
            <a:ext cx="8229600" cy="857250"/>
          </a:xfrm>
        </p:spPr>
        <p:txBody>
          <a:bodyPr>
            <a:normAutofit/>
          </a:bodyPr>
          <a:lstStyle/>
          <a:p>
            <a:r>
              <a:rPr lang="en-US" sz="4000" b="1" dirty="0"/>
              <a:t>ORIGIN AND EVOLUTION OF MAN</a:t>
            </a:r>
            <a:endParaRPr lang="en-US" sz="4000" dirty="0"/>
          </a:p>
        </p:txBody>
      </p:sp>
      <p:graphicFrame>
        <p:nvGraphicFramePr>
          <p:cNvPr id="5" name="Content Placeholder 4"/>
          <p:cNvGraphicFramePr>
            <a:graphicFrameLocks noGrp="1"/>
          </p:cNvGraphicFramePr>
          <p:nvPr>
            <p:ph idx="1"/>
          </p:nvPr>
        </p:nvGraphicFramePr>
        <p:xfrm>
          <a:off x="179512" y="967290"/>
          <a:ext cx="8784976" cy="4160520"/>
        </p:xfrm>
        <a:graphic>
          <a:graphicData uri="http://schemas.openxmlformats.org/drawingml/2006/table">
            <a:tbl>
              <a:tblPr firstRow="1" bandRow="1">
                <a:tableStyleId>{5C22544A-7EE6-4342-B048-85BDC9FD1C3A}</a:tableStyleId>
              </a:tblPr>
              <a:tblGrid>
                <a:gridCol w="1959456">
                  <a:extLst>
                    <a:ext uri="{9D8B030D-6E8A-4147-A177-3AD203B41FA5}">
                      <a16:colId xmlns:a16="http://schemas.microsoft.com/office/drawing/2014/main" val="20000"/>
                    </a:ext>
                  </a:extLst>
                </a:gridCol>
                <a:gridCol w="2033752">
                  <a:extLst>
                    <a:ext uri="{9D8B030D-6E8A-4147-A177-3AD203B41FA5}">
                      <a16:colId xmlns:a16="http://schemas.microsoft.com/office/drawing/2014/main" val="20001"/>
                    </a:ext>
                  </a:extLst>
                </a:gridCol>
                <a:gridCol w="4791768">
                  <a:extLst>
                    <a:ext uri="{9D8B030D-6E8A-4147-A177-3AD203B41FA5}">
                      <a16:colId xmlns:a16="http://schemas.microsoft.com/office/drawing/2014/main" val="20002"/>
                    </a:ext>
                  </a:extLst>
                </a:gridCol>
              </a:tblGrid>
              <a:tr h="342900">
                <a:tc>
                  <a:txBody>
                    <a:bodyPr/>
                    <a:lstStyle/>
                    <a:p>
                      <a:pPr algn="ctr"/>
                      <a:r>
                        <a:rPr lang="en-US" sz="1400" dirty="0">
                          <a:latin typeface="+mn-lt"/>
                        </a:rPr>
                        <a:t>Time of origin</a:t>
                      </a:r>
                    </a:p>
                  </a:txBody>
                  <a:tcPr marT="34290" marB="34290"/>
                </a:tc>
                <a:tc>
                  <a:txBody>
                    <a:bodyPr/>
                    <a:lstStyle/>
                    <a:p>
                      <a:pPr algn="ctr"/>
                      <a:r>
                        <a:rPr lang="en-US" sz="1400" dirty="0">
                          <a:latin typeface="+mn-lt"/>
                        </a:rPr>
                        <a:t>Human ancestors</a:t>
                      </a:r>
                    </a:p>
                  </a:txBody>
                  <a:tcPr marT="34290" marB="34290"/>
                </a:tc>
                <a:tc>
                  <a:txBody>
                    <a:bodyPr/>
                    <a:lstStyle/>
                    <a:p>
                      <a:pPr algn="ctr"/>
                      <a:r>
                        <a:rPr lang="en-US" sz="1400" dirty="0">
                          <a:latin typeface="+mn-lt"/>
                        </a:rPr>
                        <a:t>General features/Facts</a:t>
                      </a:r>
                    </a:p>
                  </a:txBody>
                  <a:tcPr marT="34290" marB="34290"/>
                </a:tc>
                <a:extLst>
                  <a:ext uri="{0D108BD9-81ED-4DB2-BD59-A6C34878D82A}">
                    <a16:rowId xmlns:a16="http://schemas.microsoft.com/office/drawing/2014/main" val="10000"/>
                  </a:ext>
                </a:extLst>
              </a:tr>
              <a:tr h="480060">
                <a:tc>
                  <a:txBody>
                    <a:bodyPr/>
                    <a:lstStyle/>
                    <a:p>
                      <a:pPr algn="ctr"/>
                      <a:r>
                        <a:rPr lang="en-US" sz="1400" kern="1200" baseline="0" dirty="0">
                          <a:solidFill>
                            <a:schemeClr val="dk1"/>
                          </a:solidFill>
                          <a:latin typeface="+mn-lt"/>
                          <a:ea typeface="+mn-ea"/>
                          <a:cs typeface="+mn-cs"/>
                        </a:rPr>
                        <a:t>15 </a:t>
                      </a:r>
                      <a:r>
                        <a:rPr lang="en-US" sz="1400" kern="1200" baseline="0" dirty="0" err="1">
                          <a:solidFill>
                            <a:schemeClr val="dk1"/>
                          </a:solidFill>
                          <a:latin typeface="+mn-lt"/>
                          <a:ea typeface="+mn-ea"/>
                          <a:cs typeface="+mn-cs"/>
                        </a:rPr>
                        <a:t>mya</a:t>
                      </a:r>
                      <a:endParaRPr lang="en-US" sz="1400" dirty="0">
                        <a:latin typeface="+mn-lt"/>
                      </a:endParaRPr>
                    </a:p>
                  </a:txBody>
                  <a:tcPr marT="34290" marB="34290"/>
                </a:tc>
                <a:tc>
                  <a:txBody>
                    <a:bodyPr/>
                    <a:lstStyle/>
                    <a:p>
                      <a:r>
                        <a:rPr lang="en-US" sz="1400" i="1" kern="1200" baseline="0" dirty="0" err="1">
                          <a:solidFill>
                            <a:schemeClr val="dk1"/>
                          </a:solidFill>
                          <a:latin typeface="+mn-lt"/>
                          <a:ea typeface="+mn-ea"/>
                          <a:cs typeface="+mn-cs"/>
                        </a:rPr>
                        <a:t>Dryopithecus</a:t>
                      </a:r>
                      <a:endParaRPr lang="en-US" sz="1400" dirty="0">
                        <a:latin typeface="+mn-lt"/>
                      </a:endParaRPr>
                    </a:p>
                  </a:txBody>
                  <a:tcPr marT="34290" marB="34290"/>
                </a:tc>
                <a:tc>
                  <a:txBody>
                    <a:bodyPr/>
                    <a:lstStyle/>
                    <a:p>
                      <a:pPr algn="just"/>
                      <a:r>
                        <a:rPr lang="en-US" sz="1400" kern="1200" baseline="0" dirty="0">
                          <a:solidFill>
                            <a:schemeClr val="dk1"/>
                          </a:solidFill>
                          <a:latin typeface="+mn-lt"/>
                          <a:ea typeface="+mn-ea"/>
                          <a:cs typeface="+mn-cs"/>
                        </a:rPr>
                        <a:t>hairy and walked like gorillas and chimpanzees, more ape-like</a:t>
                      </a:r>
                      <a:endParaRPr lang="en-US" sz="1400" dirty="0">
                        <a:latin typeface="+mn-lt"/>
                      </a:endParaRPr>
                    </a:p>
                  </a:txBody>
                  <a:tcPr marT="34290" marB="34290"/>
                </a:tc>
                <a:extLst>
                  <a:ext uri="{0D108BD9-81ED-4DB2-BD59-A6C34878D82A}">
                    <a16:rowId xmlns:a16="http://schemas.microsoft.com/office/drawing/2014/main" val="10001"/>
                  </a:ext>
                </a:extLst>
              </a:tr>
              <a:tr h="480060">
                <a:tc>
                  <a:txBody>
                    <a:bodyPr/>
                    <a:lstStyle/>
                    <a:p>
                      <a:pPr algn="ctr"/>
                      <a:r>
                        <a:rPr lang="en-US" sz="1400" kern="1200" baseline="0" dirty="0">
                          <a:solidFill>
                            <a:schemeClr val="dk1"/>
                          </a:solidFill>
                          <a:latin typeface="+mn-lt"/>
                          <a:ea typeface="+mn-ea"/>
                          <a:cs typeface="+mn-cs"/>
                        </a:rPr>
                        <a:t>15 </a:t>
                      </a:r>
                      <a:r>
                        <a:rPr lang="en-US" sz="1400" kern="1200" baseline="0" dirty="0" err="1">
                          <a:solidFill>
                            <a:schemeClr val="dk1"/>
                          </a:solidFill>
                          <a:latin typeface="+mn-lt"/>
                          <a:ea typeface="+mn-ea"/>
                          <a:cs typeface="+mn-cs"/>
                        </a:rPr>
                        <a:t>mya</a:t>
                      </a:r>
                      <a:endParaRPr lang="en-US" sz="1400" dirty="0">
                        <a:latin typeface="+mn-lt"/>
                      </a:endParaRPr>
                    </a:p>
                  </a:txBody>
                  <a:tcPr marT="34290" marB="34290"/>
                </a:tc>
                <a:tc>
                  <a:txBody>
                    <a:bodyPr/>
                    <a:lstStyle/>
                    <a:p>
                      <a:r>
                        <a:rPr lang="en-US" sz="1400" i="1" kern="1200" baseline="0" dirty="0" err="1">
                          <a:solidFill>
                            <a:schemeClr val="dk1"/>
                          </a:solidFill>
                          <a:latin typeface="+mn-lt"/>
                          <a:ea typeface="+mn-ea"/>
                          <a:cs typeface="+mn-cs"/>
                        </a:rPr>
                        <a:t>Ramapithecus</a:t>
                      </a:r>
                      <a:endParaRPr lang="en-US" sz="1400" dirty="0">
                        <a:latin typeface="+mn-lt"/>
                      </a:endParaRPr>
                    </a:p>
                  </a:txBody>
                  <a:tcPr marT="34290" marB="34290"/>
                </a:tc>
                <a:tc>
                  <a:txBody>
                    <a:bodyPr/>
                    <a:lstStyle/>
                    <a:p>
                      <a:pPr algn="just"/>
                      <a:r>
                        <a:rPr lang="en-US" sz="1400" kern="1200" baseline="0" dirty="0">
                          <a:solidFill>
                            <a:schemeClr val="dk1"/>
                          </a:solidFill>
                          <a:latin typeface="+mn-lt"/>
                          <a:ea typeface="+mn-ea"/>
                          <a:cs typeface="+mn-cs"/>
                        </a:rPr>
                        <a:t>hairy and walked like gorillas and chimpanzees, more man-like</a:t>
                      </a:r>
                      <a:endParaRPr lang="en-US" sz="1400" dirty="0">
                        <a:latin typeface="+mn-lt"/>
                      </a:endParaRPr>
                    </a:p>
                  </a:txBody>
                  <a:tcPr marT="34290" marB="34290"/>
                </a:tc>
                <a:extLst>
                  <a:ext uri="{0D108BD9-81ED-4DB2-BD59-A6C34878D82A}">
                    <a16:rowId xmlns:a16="http://schemas.microsoft.com/office/drawing/2014/main" val="10002"/>
                  </a:ext>
                </a:extLst>
              </a:tr>
              <a:tr h="4800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baseline="0" dirty="0">
                          <a:solidFill>
                            <a:schemeClr val="dk1"/>
                          </a:solidFill>
                          <a:latin typeface="+mn-lt"/>
                          <a:ea typeface="+mn-ea"/>
                          <a:cs typeface="+mn-cs"/>
                        </a:rPr>
                        <a:t>2 </a:t>
                      </a:r>
                      <a:r>
                        <a:rPr lang="en-US" sz="1400" kern="1200" baseline="0" dirty="0" err="1">
                          <a:solidFill>
                            <a:schemeClr val="dk1"/>
                          </a:solidFill>
                          <a:latin typeface="+mn-lt"/>
                          <a:ea typeface="+mn-ea"/>
                          <a:cs typeface="+mn-cs"/>
                        </a:rPr>
                        <a:t>mya</a:t>
                      </a:r>
                      <a:endParaRPr lang="en-US" sz="1400" dirty="0">
                        <a:latin typeface="+mn-lt"/>
                      </a:endParaRPr>
                    </a:p>
                  </a:txBody>
                  <a:tcPr marT="34290" marB="34290"/>
                </a:tc>
                <a:tc>
                  <a:txBody>
                    <a:bodyPr/>
                    <a:lstStyle/>
                    <a:p>
                      <a:r>
                        <a:rPr lang="en-US" sz="1400" i="1" kern="1200" baseline="0" dirty="0">
                          <a:solidFill>
                            <a:schemeClr val="dk1"/>
                          </a:solidFill>
                          <a:latin typeface="+mn-lt"/>
                          <a:ea typeface="+mn-ea"/>
                          <a:cs typeface="+mn-cs"/>
                        </a:rPr>
                        <a:t>Australopithecines</a:t>
                      </a:r>
                      <a:endParaRPr lang="en-US" sz="1400" dirty="0">
                        <a:latin typeface="+mn-lt"/>
                      </a:endParaRPr>
                    </a:p>
                  </a:txBody>
                  <a:tcPr marT="34290" marB="34290"/>
                </a:tc>
                <a:tc>
                  <a:txBody>
                    <a:bodyPr/>
                    <a:lstStyle/>
                    <a:p>
                      <a:r>
                        <a:rPr lang="en-US" sz="1400" kern="1200" baseline="0" dirty="0">
                          <a:solidFill>
                            <a:schemeClr val="dk1"/>
                          </a:solidFill>
                          <a:latin typeface="+mn-lt"/>
                          <a:ea typeface="+mn-ea"/>
                          <a:cs typeface="+mn-cs"/>
                        </a:rPr>
                        <a:t>probably lived in East African grasslands, hunted with stone weapons but essentially ate fruit</a:t>
                      </a:r>
                      <a:endParaRPr lang="en-US" sz="1400" dirty="0">
                        <a:latin typeface="+mn-lt"/>
                      </a:endParaRPr>
                    </a:p>
                  </a:txBody>
                  <a:tcPr marT="34290" marB="34290"/>
                </a:tc>
                <a:extLst>
                  <a:ext uri="{0D108BD9-81ED-4DB2-BD59-A6C34878D82A}">
                    <a16:rowId xmlns:a16="http://schemas.microsoft.com/office/drawing/2014/main" val="10003"/>
                  </a:ext>
                </a:extLst>
              </a:tr>
              <a:tr h="685800">
                <a:tc>
                  <a:txBody>
                    <a:bodyPr/>
                    <a:lstStyle/>
                    <a:p>
                      <a:pPr algn="ctr"/>
                      <a:endParaRPr lang="en-US" sz="1400">
                        <a:latin typeface="+mn-lt"/>
                      </a:endParaRPr>
                    </a:p>
                  </a:txBody>
                  <a:tcPr marT="34290" marB="34290"/>
                </a:tc>
                <a:tc>
                  <a:txBody>
                    <a:bodyPr/>
                    <a:lstStyle/>
                    <a:p>
                      <a:r>
                        <a:rPr lang="en-US" sz="1400" i="1" kern="1200" baseline="0" dirty="0">
                          <a:solidFill>
                            <a:schemeClr val="dk1"/>
                          </a:solidFill>
                          <a:latin typeface="+mn-lt"/>
                          <a:ea typeface="+mn-ea"/>
                          <a:cs typeface="+mn-cs"/>
                        </a:rPr>
                        <a:t>Homo </a:t>
                      </a:r>
                      <a:r>
                        <a:rPr lang="en-US" sz="1400" i="1" kern="1200" baseline="0" dirty="0" err="1">
                          <a:solidFill>
                            <a:schemeClr val="dk1"/>
                          </a:solidFill>
                          <a:latin typeface="+mn-lt"/>
                          <a:ea typeface="+mn-ea"/>
                          <a:cs typeface="+mn-cs"/>
                        </a:rPr>
                        <a:t>habilis</a:t>
                      </a:r>
                      <a:endParaRPr lang="en-US" sz="1400" dirty="0">
                        <a:latin typeface="+mn-lt"/>
                      </a:endParaRPr>
                    </a:p>
                  </a:txBody>
                  <a:tcPr marT="34290" marB="34290"/>
                </a:tc>
                <a:tc>
                  <a:txBody>
                    <a:bodyPr/>
                    <a:lstStyle/>
                    <a:p>
                      <a:r>
                        <a:rPr lang="en-US" sz="1400" kern="1200" baseline="0" dirty="0">
                          <a:solidFill>
                            <a:schemeClr val="dk1"/>
                          </a:solidFill>
                          <a:latin typeface="+mn-lt"/>
                          <a:ea typeface="+mn-ea"/>
                          <a:cs typeface="+mn-cs"/>
                        </a:rPr>
                        <a:t>first human-like being the hominid, brain capacities were between 650-800cc, probably did not eat meat</a:t>
                      </a:r>
                      <a:endParaRPr lang="en-US" sz="1400" dirty="0">
                        <a:latin typeface="+mn-lt"/>
                      </a:endParaRPr>
                    </a:p>
                  </a:txBody>
                  <a:tcPr marT="34290" marB="34290"/>
                </a:tc>
                <a:extLst>
                  <a:ext uri="{0D108BD9-81ED-4DB2-BD59-A6C34878D82A}">
                    <a16:rowId xmlns:a16="http://schemas.microsoft.com/office/drawing/2014/main" val="10004"/>
                  </a:ext>
                </a:extLst>
              </a:tr>
              <a:tr h="480060">
                <a:tc>
                  <a:txBody>
                    <a:bodyPr/>
                    <a:lstStyle/>
                    <a:p>
                      <a:pPr algn="ctr"/>
                      <a:r>
                        <a:rPr lang="en-US" sz="1400" kern="1200" baseline="0" dirty="0">
                          <a:solidFill>
                            <a:schemeClr val="dk1"/>
                          </a:solidFill>
                          <a:latin typeface="+mn-lt"/>
                          <a:ea typeface="+mn-ea"/>
                          <a:cs typeface="+mn-cs"/>
                        </a:rPr>
                        <a:t>1.5 </a:t>
                      </a:r>
                      <a:r>
                        <a:rPr lang="en-US" sz="1400" kern="1200" baseline="0" dirty="0" err="1">
                          <a:solidFill>
                            <a:schemeClr val="dk1"/>
                          </a:solidFill>
                          <a:latin typeface="+mn-lt"/>
                          <a:ea typeface="+mn-ea"/>
                          <a:cs typeface="+mn-cs"/>
                        </a:rPr>
                        <a:t>mya</a:t>
                      </a:r>
                      <a:endParaRPr lang="en-US" sz="1400" dirty="0">
                        <a:latin typeface="+mn-lt"/>
                      </a:endParaRPr>
                    </a:p>
                  </a:txBody>
                  <a:tcPr marT="34290" marB="34290"/>
                </a:tc>
                <a:tc>
                  <a:txBody>
                    <a:bodyPr/>
                    <a:lstStyle/>
                    <a:p>
                      <a:r>
                        <a:rPr lang="en-US" sz="1400" i="1" kern="1200" baseline="0" dirty="0">
                          <a:solidFill>
                            <a:schemeClr val="dk1"/>
                          </a:solidFill>
                          <a:latin typeface="+mn-lt"/>
                          <a:ea typeface="+mn-ea"/>
                          <a:cs typeface="+mn-cs"/>
                        </a:rPr>
                        <a:t>Homo erectus</a:t>
                      </a:r>
                    </a:p>
                    <a:p>
                      <a:r>
                        <a:rPr lang="en-US" sz="1400" i="0" kern="1200" baseline="0" dirty="0">
                          <a:solidFill>
                            <a:schemeClr val="dk1"/>
                          </a:solidFill>
                          <a:latin typeface="+mn-lt"/>
                          <a:ea typeface="+mn-ea"/>
                          <a:cs typeface="+mn-cs"/>
                        </a:rPr>
                        <a:t>(Java man)</a:t>
                      </a:r>
                    </a:p>
                  </a:txBody>
                  <a:tcPr marT="34290" marB="34290"/>
                </a:tc>
                <a:tc>
                  <a:txBody>
                    <a:bodyPr/>
                    <a:lstStyle/>
                    <a:p>
                      <a:r>
                        <a:rPr lang="en-US" sz="1400" kern="1200" baseline="0" dirty="0">
                          <a:solidFill>
                            <a:schemeClr val="dk1"/>
                          </a:solidFill>
                          <a:latin typeface="+mn-lt"/>
                          <a:ea typeface="+mn-ea"/>
                          <a:cs typeface="+mn-cs"/>
                        </a:rPr>
                        <a:t>large brain around 900cc, ate meat</a:t>
                      </a:r>
                      <a:endParaRPr lang="en-US" sz="1400" dirty="0">
                        <a:latin typeface="+mn-lt"/>
                      </a:endParaRPr>
                    </a:p>
                  </a:txBody>
                  <a:tcPr marT="34290" marB="34290"/>
                </a:tc>
                <a:extLst>
                  <a:ext uri="{0D108BD9-81ED-4DB2-BD59-A6C34878D82A}">
                    <a16:rowId xmlns:a16="http://schemas.microsoft.com/office/drawing/2014/main" val="10005"/>
                  </a:ext>
                </a:extLst>
              </a:tr>
              <a:tr h="685800">
                <a:tc>
                  <a:txBody>
                    <a:bodyPr/>
                    <a:lstStyle/>
                    <a:p>
                      <a:pPr algn="ctr"/>
                      <a:r>
                        <a:rPr lang="en-US" sz="1400" kern="1200" baseline="0" dirty="0">
                          <a:solidFill>
                            <a:schemeClr val="dk1"/>
                          </a:solidFill>
                          <a:latin typeface="+mn-lt"/>
                          <a:ea typeface="+mn-ea"/>
                          <a:cs typeface="+mn-cs"/>
                        </a:rPr>
                        <a:t>1,00,000- 40,000</a:t>
                      </a:r>
                    </a:p>
                    <a:p>
                      <a:pPr algn="ctr"/>
                      <a:r>
                        <a:rPr lang="en-US" sz="1400" kern="1200" baseline="0" dirty="0">
                          <a:solidFill>
                            <a:schemeClr val="dk1"/>
                          </a:solidFill>
                          <a:latin typeface="+mn-lt"/>
                          <a:ea typeface="+mn-ea"/>
                          <a:cs typeface="+mn-cs"/>
                        </a:rPr>
                        <a:t>years back</a:t>
                      </a:r>
                      <a:endParaRPr lang="en-US" sz="1400" dirty="0">
                        <a:latin typeface="+mn-lt"/>
                      </a:endParaRPr>
                    </a:p>
                  </a:txBody>
                  <a:tcPr marT="34290" marB="34290"/>
                </a:tc>
                <a:tc>
                  <a:txBody>
                    <a:bodyPr/>
                    <a:lstStyle/>
                    <a:p>
                      <a:r>
                        <a:rPr lang="en-US" sz="1400" kern="1200" baseline="0" dirty="0">
                          <a:solidFill>
                            <a:schemeClr val="dk1"/>
                          </a:solidFill>
                          <a:latin typeface="+mn-lt"/>
                          <a:ea typeface="+mn-ea"/>
                          <a:cs typeface="+mn-cs"/>
                        </a:rPr>
                        <a:t>Neanderthal man</a:t>
                      </a:r>
                      <a:endParaRPr lang="en-US" sz="1400" dirty="0">
                        <a:latin typeface="+mn-lt"/>
                      </a:endParaRPr>
                    </a:p>
                  </a:txBody>
                  <a:tcPr marT="34290" marB="34290"/>
                </a:tc>
                <a:tc>
                  <a:txBody>
                    <a:bodyPr/>
                    <a:lstStyle/>
                    <a:p>
                      <a:r>
                        <a:rPr lang="en-US" sz="1400" kern="1200" baseline="0" dirty="0">
                          <a:solidFill>
                            <a:schemeClr val="dk1"/>
                          </a:solidFill>
                          <a:latin typeface="+mn-lt"/>
                          <a:ea typeface="+mn-ea"/>
                          <a:cs typeface="+mn-cs"/>
                        </a:rPr>
                        <a:t>Brain size of 1400cc, lived in near east and central Asia. They used hides to protect their body and buried their dead.</a:t>
                      </a:r>
                      <a:endParaRPr lang="en-US" sz="1400" dirty="0">
                        <a:latin typeface="+mn-lt"/>
                      </a:endParaRPr>
                    </a:p>
                  </a:txBody>
                  <a:tcPr marT="34290" marB="34290"/>
                </a:tc>
                <a:extLst>
                  <a:ext uri="{0D108BD9-81ED-4DB2-BD59-A6C34878D82A}">
                    <a16:rowId xmlns:a16="http://schemas.microsoft.com/office/drawing/2014/main" val="10006"/>
                  </a:ext>
                </a:extLst>
              </a:tr>
              <a:tr h="4800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baseline="0" dirty="0">
                          <a:solidFill>
                            <a:schemeClr val="dk1"/>
                          </a:solidFill>
                          <a:latin typeface="+mn-lt"/>
                          <a:ea typeface="+mn-ea"/>
                          <a:cs typeface="+mn-cs"/>
                        </a:rPr>
                        <a:t>75,000-10,000 years ago (ice age)</a:t>
                      </a:r>
                      <a:endParaRPr lang="en-US" sz="1400" dirty="0">
                        <a:latin typeface="+mn-lt"/>
                      </a:endParaRPr>
                    </a:p>
                  </a:txBody>
                  <a:tcPr marT="34290" marB="34290"/>
                </a:tc>
                <a:tc>
                  <a:txBody>
                    <a:bodyPr/>
                    <a:lstStyle/>
                    <a:p>
                      <a:r>
                        <a:rPr lang="en-US" sz="1400" i="1" kern="1200" baseline="0" dirty="0">
                          <a:solidFill>
                            <a:schemeClr val="dk1"/>
                          </a:solidFill>
                          <a:latin typeface="+mn-lt"/>
                          <a:ea typeface="+mn-ea"/>
                          <a:cs typeface="+mn-cs"/>
                        </a:rPr>
                        <a:t>Homo sapiens</a:t>
                      </a:r>
                    </a:p>
                    <a:p>
                      <a:r>
                        <a:rPr lang="en-US" sz="1400" i="0" kern="1200" baseline="0" dirty="0">
                          <a:solidFill>
                            <a:schemeClr val="dk1"/>
                          </a:solidFill>
                          <a:latin typeface="+mn-lt"/>
                          <a:ea typeface="+mn-ea"/>
                          <a:cs typeface="+mn-cs"/>
                        </a:rPr>
                        <a:t>(Modern man)</a:t>
                      </a:r>
                      <a:endParaRPr lang="en-US" sz="1400" i="0" dirty="0">
                        <a:latin typeface="+mn-lt"/>
                      </a:endParaRPr>
                    </a:p>
                  </a:txBody>
                  <a:tcPr marT="34290" marB="34290"/>
                </a:tc>
                <a:tc>
                  <a:txBody>
                    <a:bodyPr/>
                    <a:lstStyle/>
                    <a:p>
                      <a:r>
                        <a:rPr lang="en-US" sz="1400" kern="1200" baseline="0" dirty="0">
                          <a:solidFill>
                            <a:schemeClr val="dk1"/>
                          </a:solidFill>
                          <a:latin typeface="+mn-lt"/>
                          <a:ea typeface="+mn-ea"/>
                          <a:cs typeface="+mn-cs"/>
                        </a:rPr>
                        <a:t>Arose in Africa and moved across continents and developed into distinct races</a:t>
                      </a:r>
                      <a:endParaRPr lang="en-US" sz="1400" dirty="0">
                        <a:latin typeface="+mn-lt"/>
                      </a:endParaRPr>
                    </a:p>
                  </a:txBody>
                  <a:tcPr marT="34290" marB="34290"/>
                </a:tc>
                <a:extLst>
                  <a:ext uri="{0D108BD9-81ED-4DB2-BD59-A6C34878D82A}">
                    <a16:rowId xmlns:a16="http://schemas.microsoft.com/office/drawing/2014/main" val="10007"/>
                  </a:ext>
                </a:extLst>
              </a:tr>
            </a:tbl>
          </a:graphicData>
        </a:graphic>
      </p:graphicFrame>
      <p:sp>
        <p:nvSpPr>
          <p:cNvPr id="8" name="Rectangle 7"/>
          <p:cNvSpPr/>
          <p:nvPr/>
        </p:nvSpPr>
        <p:spPr>
          <a:xfrm>
            <a:off x="194752" y="1777381"/>
            <a:ext cx="8784976" cy="5400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94752" y="2317441"/>
            <a:ext cx="8784976"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94752" y="2749488"/>
            <a:ext cx="8784976" cy="7020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94752" y="3451567"/>
            <a:ext cx="8784976"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94752" y="3883615"/>
            <a:ext cx="8784976" cy="7560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4752" y="4639698"/>
            <a:ext cx="8784976" cy="4860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1+ppt_h/2"/>
                                          </p:val>
                                        </p:tav>
                                      </p:tavLst>
                                    </p:anim>
                                    <p:set>
                                      <p:cBhvr>
                                        <p:cTn id="8" dur="1" fill="hold">
                                          <p:stCondLst>
                                            <p:cond delay="499"/>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9"/>
                                        </p:tgtEl>
                                        <p:attrNameLst>
                                          <p:attrName>ppt_x</p:attrName>
                                        </p:attrNameLst>
                                      </p:cBhvr>
                                      <p:tavLst>
                                        <p:tav tm="0">
                                          <p:val>
                                            <p:strVal val="ppt_x"/>
                                          </p:val>
                                        </p:tav>
                                        <p:tav tm="100000">
                                          <p:val>
                                            <p:strVal val="ppt_x"/>
                                          </p:val>
                                        </p:tav>
                                      </p:tavLst>
                                    </p:anim>
                                    <p:anim calcmode="lin" valueType="num">
                                      <p:cBhvr additive="base">
                                        <p:cTn id="13" dur="500"/>
                                        <p:tgtEl>
                                          <p:spTgt spid="9"/>
                                        </p:tgtEl>
                                        <p:attrNameLst>
                                          <p:attrName>ppt_y</p:attrName>
                                        </p:attrNameLst>
                                      </p:cBhvr>
                                      <p:tavLst>
                                        <p:tav tm="0">
                                          <p:val>
                                            <p:strVal val="ppt_y"/>
                                          </p:val>
                                        </p:tav>
                                        <p:tav tm="100000">
                                          <p:val>
                                            <p:strVal val="1+ppt_h/2"/>
                                          </p:val>
                                        </p:tav>
                                      </p:tavLst>
                                    </p:anim>
                                    <p:set>
                                      <p:cBhvr>
                                        <p:cTn id="14" dur="1" fill="hold">
                                          <p:stCondLst>
                                            <p:cond delay="499"/>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10"/>
                                        </p:tgtEl>
                                        <p:attrNameLst>
                                          <p:attrName>ppt_x</p:attrName>
                                        </p:attrNameLst>
                                      </p:cBhvr>
                                      <p:tavLst>
                                        <p:tav tm="0">
                                          <p:val>
                                            <p:strVal val="ppt_x"/>
                                          </p:val>
                                        </p:tav>
                                        <p:tav tm="100000">
                                          <p:val>
                                            <p:strVal val="ppt_x"/>
                                          </p:val>
                                        </p:tav>
                                      </p:tavLst>
                                    </p:anim>
                                    <p:anim calcmode="lin" valueType="num">
                                      <p:cBhvr additive="base">
                                        <p:cTn id="19" dur="500"/>
                                        <p:tgtEl>
                                          <p:spTgt spid="10"/>
                                        </p:tgtEl>
                                        <p:attrNameLst>
                                          <p:attrName>ppt_y</p:attrName>
                                        </p:attrNameLst>
                                      </p:cBhvr>
                                      <p:tavLst>
                                        <p:tav tm="0">
                                          <p:val>
                                            <p:strVal val="ppt_y"/>
                                          </p:val>
                                        </p:tav>
                                        <p:tav tm="100000">
                                          <p:val>
                                            <p:strVal val="1+ppt_h/2"/>
                                          </p:val>
                                        </p:tav>
                                      </p:tavLst>
                                    </p:anim>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11"/>
                                        </p:tgtEl>
                                        <p:attrNameLst>
                                          <p:attrName>ppt_x</p:attrName>
                                        </p:attrNameLst>
                                      </p:cBhvr>
                                      <p:tavLst>
                                        <p:tav tm="0">
                                          <p:val>
                                            <p:strVal val="ppt_x"/>
                                          </p:val>
                                        </p:tav>
                                        <p:tav tm="100000">
                                          <p:val>
                                            <p:strVal val="ppt_x"/>
                                          </p:val>
                                        </p:tav>
                                      </p:tavLst>
                                    </p:anim>
                                    <p:anim calcmode="lin" valueType="num">
                                      <p:cBhvr additive="base">
                                        <p:cTn id="25" dur="500"/>
                                        <p:tgtEl>
                                          <p:spTgt spid="11"/>
                                        </p:tgtEl>
                                        <p:attrNameLst>
                                          <p:attrName>ppt_y</p:attrName>
                                        </p:attrNameLst>
                                      </p:cBhvr>
                                      <p:tavLst>
                                        <p:tav tm="0">
                                          <p:val>
                                            <p:strVal val="ppt_y"/>
                                          </p:val>
                                        </p:tav>
                                        <p:tav tm="100000">
                                          <p:val>
                                            <p:strVal val="1+ppt_h/2"/>
                                          </p:val>
                                        </p:tav>
                                      </p:tavLst>
                                    </p:anim>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grpId="0" nodeType="clickEffect">
                                  <p:stCondLst>
                                    <p:cond delay="0"/>
                                  </p:stCondLst>
                                  <p:childTnLst>
                                    <p:anim calcmode="lin" valueType="num">
                                      <p:cBhvr additive="base">
                                        <p:cTn id="30" dur="500"/>
                                        <p:tgtEl>
                                          <p:spTgt spid="12"/>
                                        </p:tgtEl>
                                        <p:attrNameLst>
                                          <p:attrName>ppt_x</p:attrName>
                                        </p:attrNameLst>
                                      </p:cBhvr>
                                      <p:tavLst>
                                        <p:tav tm="0">
                                          <p:val>
                                            <p:strVal val="ppt_x"/>
                                          </p:val>
                                        </p:tav>
                                        <p:tav tm="100000">
                                          <p:val>
                                            <p:strVal val="ppt_x"/>
                                          </p:val>
                                        </p:tav>
                                      </p:tavLst>
                                    </p:anim>
                                    <p:anim calcmode="lin" valueType="num">
                                      <p:cBhvr additive="base">
                                        <p:cTn id="31" dur="500"/>
                                        <p:tgtEl>
                                          <p:spTgt spid="12"/>
                                        </p:tgtEl>
                                        <p:attrNameLst>
                                          <p:attrName>ppt_y</p:attrName>
                                        </p:attrNameLst>
                                      </p:cBhvr>
                                      <p:tavLst>
                                        <p:tav tm="0">
                                          <p:val>
                                            <p:strVal val="ppt_y"/>
                                          </p:val>
                                        </p:tav>
                                        <p:tav tm="100000">
                                          <p:val>
                                            <p:strVal val="1+ppt_h/2"/>
                                          </p:val>
                                        </p:tav>
                                      </p:tavLst>
                                    </p:anim>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0" nodeType="clickEffect">
                                  <p:stCondLst>
                                    <p:cond delay="0"/>
                                  </p:stCondLst>
                                  <p:childTnLst>
                                    <p:anim calcmode="lin" valueType="num">
                                      <p:cBhvr additive="base">
                                        <p:cTn id="36" dur="500"/>
                                        <p:tgtEl>
                                          <p:spTgt spid="13"/>
                                        </p:tgtEl>
                                        <p:attrNameLst>
                                          <p:attrName>ppt_x</p:attrName>
                                        </p:attrNameLst>
                                      </p:cBhvr>
                                      <p:tavLst>
                                        <p:tav tm="0">
                                          <p:val>
                                            <p:strVal val="ppt_x"/>
                                          </p:val>
                                        </p:tav>
                                        <p:tav tm="100000">
                                          <p:val>
                                            <p:strVal val="ppt_x"/>
                                          </p:val>
                                        </p:tav>
                                      </p:tavLst>
                                    </p:anim>
                                    <p:anim calcmode="lin" valueType="num">
                                      <p:cBhvr additive="base">
                                        <p:cTn id="37" dur="500"/>
                                        <p:tgtEl>
                                          <p:spTgt spid="13"/>
                                        </p:tgtEl>
                                        <p:attrNameLst>
                                          <p:attrName>ppt_y</p:attrName>
                                        </p:attrNameLst>
                                      </p:cBhvr>
                                      <p:tavLst>
                                        <p:tav tm="0">
                                          <p:val>
                                            <p:strVal val="ppt_y"/>
                                          </p:val>
                                        </p:tav>
                                        <p:tav tm="100000">
                                          <p:val>
                                            <p:strVal val="1+ppt_h/2"/>
                                          </p:val>
                                        </p:tav>
                                      </p:tavLst>
                                    </p:anim>
                                    <p:set>
                                      <p:cBhvr>
                                        <p:cTn id="38"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EVOLUTION OF MAN</a:t>
            </a:r>
            <a:endParaRPr lang="en-US" dirty="0"/>
          </a:p>
        </p:txBody>
      </p:sp>
      <p:sp>
        <p:nvSpPr>
          <p:cNvPr id="3" name="Content Placeholder 2"/>
          <p:cNvSpPr>
            <a:spLocks noGrp="1"/>
          </p:cNvSpPr>
          <p:nvPr>
            <p:ph idx="1"/>
          </p:nvPr>
        </p:nvSpPr>
        <p:spPr/>
        <p:txBody>
          <a:bodyPr>
            <a:normAutofit fontScale="85000" lnSpcReduction="20000"/>
          </a:bodyPr>
          <a:lstStyle/>
          <a:p>
            <a:pPr algn="just"/>
            <a:r>
              <a:rPr lang="en-US" dirty="0"/>
              <a:t>Few fossils of man-like bones have been discovered in Ethiopia and Tanzania revealed hominid features. These fossils lead to the belief that about 3-4 </a:t>
            </a:r>
            <a:r>
              <a:rPr lang="en-US" dirty="0" err="1"/>
              <a:t>mya</a:t>
            </a:r>
            <a:r>
              <a:rPr lang="en-US" dirty="0"/>
              <a:t>, man-like primates walked in eastern Africa.</a:t>
            </a:r>
          </a:p>
          <a:p>
            <a:pPr algn="just"/>
            <a:r>
              <a:rPr lang="en-US" dirty="0"/>
              <a:t>They were probably smaller than 4 feet but walked up right.</a:t>
            </a:r>
          </a:p>
          <a:p>
            <a:pPr algn="just"/>
            <a:r>
              <a:rPr lang="en-US" dirty="0"/>
              <a:t>Pre-historic cave art developed about 18,000 years ago. </a:t>
            </a:r>
          </a:p>
          <a:p>
            <a:pPr algn="just"/>
            <a:r>
              <a:rPr lang="en-US" dirty="0"/>
              <a:t>Agriculture came around 10,000 years back and human settlements started.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204"/>
            <a:ext cx="9144000" cy="857250"/>
          </a:xfrm>
        </p:spPr>
        <p:txBody>
          <a:bodyPr>
            <a:noAutofit/>
          </a:bodyPr>
          <a:lstStyle/>
          <a:p>
            <a:r>
              <a:rPr lang="en-US" sz="2000" b="1" dirty="0"/>
              <a:t>Comparative Anatomical And Morphological as an evidence for Evolution</a:t>
            </a:r>
            <a:endParaRPr lang="en-US" sz="2000" dirty="0"/>
          </a:p>
        </p:txBody>
      </p:sp>
      <p:sp>
        <p:nvSpPr>
          <p:cNvPr id="3" name="Content Placeholder 2"/>
          <p:cNvSpPr>
            <a:spLocks noGrp="1"/>
          </p:cNvSpPr>
          <p:nvPr>
            <p:ph idx="1"/>
          </p:nvPr>
        </p:nvSpPr>
        <p:spPr>
          <a:xfrm>
            <a:off x="72008" y="1050454"/>
            <a:ext cx="8964488" cy="4417336"/>
          </a:xfrm>
        </p:spPr>
        <p:txBody>
          <a:bodyPr>
            <a:noAutofit/>
          </a:bodyPr>
          <a:lstStyle/>
          <a:p>
            <a:pPr algn="just"/>
            <a:r>
              <a:rPr lang="en-US" sz="1800" dirty="0"/>
              <a:t>Comparative anatomy and morphology shows </a:t>
            </a:r>
            <a:r>
              <a:rPr lang="en-US" sz="1800" b="1" dirty="0">
                <a:solidFill>
                  <a:srgbClr val="FFFF00"/>
                </a:solidFill>
              </a:rPr>
              <a:t>similarities and differences among organisms</a:t>
            </a:r>
            <a:r>
              <a:rPr lang="en-US" sz="1800" dirty="0"/>
              <a:t> of today and those that existed years ago.</a:t>
            </a:r>
          </a:p>
          <a:p>
            <a:pPr algn="just"/>
            <a:r>
              <a:rPr lang="en-US" sz="1800" dirty="0"/>
              <a:t>Similarities or differences of anatomy and morphology can be interpreted to understand whether common ancestors were shared or not. </a:t>
            </a:r>
          </a:p>
          <a:p>
            <a:pPr algn="just"/>
            <a:r>
              <a:rPr lang="en-US" sz="1800" dirty="0"/>
              <a:t>Divergent evolution lead to development of homologous structures/organs. </a:t>
            </a:r>
          </a:p>
          <a:p>
            <a:pPr algn="just"/>
            <a:r>
              <a:rPr lang="en-US" sz="1800" dirty="0"/>
              <a:t>Divergent evolution is development of different structures due to different needs for adaptations.</a:t>
            </a:r>
          </a:p>
        </p:txBody>
      </p:sp>
    </p:spTree>
    <p:extLst>
      <p:ext uri="{BB962C8B-B14F-4D97-AF65-F5344CB8AC3E}">
        <p14:creationId xmlns:p14="http://schemas.microsoft.com/office/powerpoint/2010/main" val="172349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Distribution curve of the </a:t>
            </a:r>
            <a:r>
              <a:rPr lang="en-US" sz="2800" b="1" dirty="0">
                <a:solidFill>
                  <a:srgbClr val="FFFF00"/>
                </a:solidFill>
              </a:rPr>
              <a:t>operation of natural selection on different traits</a:t>
            </a:r>
          </a:p>
        </p:txBody>
      </p:sp>
      <p:sp>
        <p:nvSpPr>
          <p:cNvPr id="3" name="Content Placeholder 2"/>
          <p:cNvSpPr>
            <a:spLocks noGrp="1"/>
          </p:cNvSpPr>
          <p:nvPr>
            <p:ph idx="1"/>
          </p:nvPr>
        </p:nvSpPr>
        <p:spPr/>
        <p:txBody>
          <a:bodyPr/>
          <a:lstStyle/>
          <a:p>
            <a:endParaRPr lang="en-US"/>
          </a:p>
        </p:txBody>
      </p:sp>
      <p:grpSp>
        <p:nvGrpSpPr>
          <p:cNvPr id="6" name="Group 5"/>
          <p:cNvGrpSpPr/>
          <p:nvPr/>
        </p:nvGrpSpPr>
        <p:grpSpPr>
          <a:xfrm>
            <a:off x="967708" y="1453345"/>
            <a:ext cx="7348708" cy="3918049"/>
            <a:chOff x="967708" y="1556792"/>
            <a:chExt cx="7348708" cy="5224064"/>
          </a:xfrm>
        </p:grpSpPr>
        <p:pic>
          <p:nvPicPr>
            <p:cNvPr id="69634" name="Picture 2"/>
            <p:cNvPicPr>
              <a:picLocks noChangeAspect="1" noChangeArrowheads="1"/>
            </p:cNvPicPr>
            <p:nvPr/>
          </p:nvPicPr>
          <p:blipFill>
            <a:blip r:embed="rId2" cstate="print"/>
            <a:srcRect l="33397" t="21946" r="17624" b="23422"/>
            <a:stretch>
              <a:fillRect/>
            </a:stretch>
          </p:blipFill>
          <p:spPr bwMode="auto">
            <a:xfrm>
              <a:off x="967708" y="1556792"/>
              <a:ext cx="7348708" cy="4608512"/>
            </a:xfrm>
            <a:prstGeom prst="rect">
              <a:avLst/>
            </a:prstGeom>
            <a:noFill/>
            <a:ln w="9525">
              <a:noFill/>
              <a:miter lim="800000"/>
              <a:headEnd/>
              <a:tailEnd/>
            </a:ln>
          </p:spPr>
        </p:pic>
        <p:sp>
          <p:nvSpPr>
            <p:cNvPr id="5" name="Rectangle 4"/>
            <p:cNvSpPr/>
            <p:nvPr/>
          </p:nvSpPr>
          <p:spPr>
            <a:xfrm>
              <a:off x="1187624" y="6165303"/>
              <a:ext cx="6984776" cy="615553"/>
            </a:xfrm>
            <a:prstGeom prst="rect">
              <a:avLst/>
            </a:prstGeom>
          </p:spPr>
          <p:txBody>
            <a:bodyPr wrap="square">
              <a:spAutoFit/>
            </a:bodyPr>
            <a:lstStyle/>
            <a:p>
              <a:r>
                <a:rPr lang="en-US" sz="2400" b="1" dirty="0"/>
                <a:t>Standard distribution of a trait across a population</a:t>
              </a:r>
            </a:p>
          </p:txBody>
        </p:sp>
      </p:grpSp>
    </p:spTree>
    <p:extLst>
      <p:ext uri="{BB962C8B-B14F-4D97-AF65-F5344CB8AC3E}">
        <p14:creationId xmlns:p14="http://schemas.microsoft.com/office/powerpoint/2010/main" val="28738199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77484</TotalTime>
  <Words>7228</Words>
  <Application>Microsoft Macintosh PowerPoint</Application>
  <PresentationFormat>On-screen Show (16:10)</PresentationFormat>
  <Paragraphs>655</Paragraphs>
  <Slides>89</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89</vt:i4>
      </vt:variant>
    </vt:vector>
  </HeadingPairs>
  <TitlesOfParts>
    <vt:vector size="94" baseType="lpstr">
      <vt:lpstr>Arial</vt:lpstr>
      <vt:lpstr>Calibri</vt:lpstr>
      <vt:lpstr>Times New Roman</vt:lpstr>
      <vt:lpstr>Wingdings</vt:lpstr>
      <vt:lpstr>Office Theme</vt:lpstr>
      <vt:lpstr>CHAPTER 7 EVOLUTION Descent with modification</vt:lpstr>
      <vt:lpstr>Pre-test</vt:lpstr>
      <vt:lpstr>EVOLUTION (Descent with modification)</vt:lpstr>
      <vt:lpstr>ORIGIN OF LIFE</vt:lpstr>
      <vt:lpstr>Distinguish between Hugo de Vries’s theory and  Darwinian theory </vt:lpstr>
      <vt:lpstr>Darwinian theory</vt:lpstr>
      <vt:lpstr>Evidence supporting evolution by natural selection</vt:lpstr>
      <vt:lpstr>Operation of natural selection</vt:lpstr>
      <vt:lpstr>Distribution curve of the operation of natural selection on different traits</vt:lpstr>
      <vt:lpstr>Distribution curve of the operation of natural selection on different traits </vt:lpstr>
      <vt:lpstr>Distribution curve of the operation of natural selection on different traits </vt:lpstr>
      <vt:lpstr>Distribution curve of the operation of natural selection on different traits </vt:lpstr>
      <vt:lpstr>HARDY-WEINBERG PRINCIPLE (genetic equilibrium) </vt:lpstr>
      <vt:lpstr>Alleles of a gene (Height)</vt:lpstr>
      <vt:lpstr>HARDY-WEINBERG PRINCIPLE/EQUATION</vt:lpstr>
      <vt:lpstr>Hardy-Weinberg Principle</vt:lpstr>
      <vt:lpstr>Factors Affecting Hardy-Weinberg Principle</vt:lpstr>
      <vt:lpstr>What are the evidences for evolution?</vt:lpstr>
      <vt:lpstr>Paleontological evidences</vt:lpstr>
      <vt:lpstr>Comparative Anatomical And Morphological as an evidence for Evolution</vt:lpstr>
      <vt:lpstr>Comparative Anatomical And Morphological as an evidence for Evolution</vt:lpstr>
      <vt:lpstr>Biochemical evidences</vt:lpstr>
      <vt:lpstr>Biogeographical evidences</vt:lpstr>
      <vt:lpstr>Examples of evolution by anthropogenic action</vt:lpstr>
      <vt:lpstr>Adaptive Radiation</vt:lpstr>
      <vt:lpstr>PowerPoint Presentation</vt:lpstr>
      <vt:lpstr>Convergent evolution</vt:lpstr>
      <vt:lpstr>BIOLOGICAL EVOLUTION</vt:lpstr>
      <vt:lpstr>BIOLOGICAL EVOLUTION</vt:lpstr>
      <vt:lpstr>BIOLOGICAL EVOLUTION</vt:lpstr>
      <vt:lpstr>Mechanism Of Evolution</vt:lpstr>
      <vt:lpstr>Hugo de Vries v/s Darwinian theory</vt:lpstr>
      <vt:lpstr>A Brief Account Of Evolution</vt:lpstr>
      <vt:lpstr>Ichthyosaurs</vt:lpstr>
      <vt:lpstr>PowerPoint Presentation</vt:lpstr>
      <vt:lpstr>Why did all dinosaurs become extinct?</vt:lpstr>
      <vt:lpstr>How non-cellular macromolecules could evolved into membranous cells?</vt:lpstr>
      <vt:lpstr>Coelacanth- a lobefins</vt:lpstr>
      <vt:lpstr>PowerPoint Presentation</vt:lpstr>
      <vt:lpstr>A BRIEF ACCOUNT OF EVOLUTION</vt:lpstr>
      <vt:lpstr>PowerPoint Presentation</vt:lpstr>
      <vt:lpstr>ORIGIN AND EVOLUTION OF MAN</vt:lpstr>
      <vt:lpstr>EVOLUTION OF MAN</vt:lpstr>
      <vt:lpstr>Introduction</vt:lpstr>
      <vt:lpstr>ORIGIN OF UNIVERSE</vt:lpstr>
      <vt:lpstr>ORIGIN OF EARTH</vt:lpstr>
      <vt:lpstr>ORIGIN OF LIFE</vt:lpstr>
      <vt:lpstr>ORIGIN OF LIFE</vt:lpstr>
      <vt:lpstr>ORIGIN OF LIFE</vt:lpstr>
      <vt:lpstr>ORIGIN OF LIFE</vt:lpstr>
      <vt:lpstr>ORIGIN OF LIFE</vt:lpstr>
      <vt:lpstr>ORIGIN OF LIFE</vt:lpstr>
      <vt:lpstr>EVOLUTION OF LIFE FORMS – A THEORY</vt:lpstr>
      <vt:lpstr>EVOLUTION OF LIFE FORMS – A THEORY</vt:lpstr>
      <vt:lpstr>EVOLUTION OF LIFE FORMS – A THEORY</vt:lpstr>
      <vt:lpstr>Summary of Darwinian theory</vt:lpstr>
      <vt:lpstr>Alfred Wallace </vt:lpstr>
      <vt:lpstr>Try to answer these question</vt:lpstr>
      <vt:lpstr>WHAT ARE THE EVIDENCES FOR EVOLUTION?</vt:lpstr>
      <vt:lpstr>Pre-test</vt:lpstr>
      <vt:lpstr>Comparative Anatomical And Morphological Evidences For Evolution</vt:lpstr>
      <vt:lpstr>PowerPoint Presentation</vt:lpstr>
      <vt:lpstr>Try to answer the following</vt:lpstr>
      <vt:lpstr>Terms that you need to know</vt:lpstr>
      <vt:lpstr>HARDY-WEINBERG PRINCIPLE (genetic equilibrium) </vt:lpstr>
      <vt:lpstr>Alleles of a gene (Height)</vt:lpstr>
      <vt:lpstr>HARDY-WEINBERG PRINCIPLE/EQUATION</vt:lpstr>
      <vt:lpstr>Hardy-Weinberg Principle</vt:lpstr>
      <vt:lpstr>Factors Affecting Hardy-Weinberg Principle</vt:lpstr>
      <vt:lpstr>Migration of a section of population to a new place and formation of new population occurs  </vt:lpstr>
      <vt:lpstr>Natural selection</vt:lpstr>
      <vt:lpstr>Operation of natural selection</vt:lpstr>
      <vt:lpstr>Distribution curve of the operation of natural selection on different traits</vt:lpstr>
      <vt:lpstr>Distribution curve of the operation of natural selection on different traits </vt:lpstr>
      <vt:lpstr>Distribution curve of the operation of natural selection on different traits </vt:lpstr>
      <vt:lpstr>Distribution curve of the operation of natural selection on different traits </vt:lpstr>
      <vt:lpstr>A BRIEF ACCOUNT OF EVOLUTION</vt:lpstr>
      <vt:lpstr>A BRIEF ACCOUNT OF EVOLUTION</vt:lpstr>
      <vt:lpstr>Ichthyosaurs</vt:lpstr>
      <vt:lpstr>PowerPoint Presentation</vt:lpstr>
      <vt:lpstr>Why did all dinosaurs become extinct?</vt:lpstr>
      <vt:lpstr>How non-cellular macromolecules could evolved into membranous cells?</vt:lpstr>
      <vt:lpstr>Coelacanth- a lobefins</vt:lpstr>
      <vt:lpstr>PowerPoint Presentation</vt:lpstr>
      <vt:lpstr>A BRIEF ACCOUNT OF EVOLUTION</vt:lpstr>
      <vt:lpstr>PowerPoint Presentation</vt:lpstr>
      <vt:lpstr>ORIGIN AND EVOLUTION OF MAN</vt:lpstr>
      <vt:lpstr>EVOLUTION OF MAN</vt:lpstr>
      <vt:lpstr>Comparative Anatomical And Morphological as an evidence for Evolution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Biological Classification</dc:title>
  <dc:creator>lhawang</dc:creator>
  <cp:lastModifiedBy>Microsoft Office User</cp:lastModifiedBy>
  <cp:revision>2988</cp:revision>
  <dcterms:created xsi:type="dcterms:W3CDTF">2016-05-03T03:26:26Z</dcterms:created>
  <dcterms:modified xsi:type="dcterms:W3CDTF">2022-10-12T06:03:11Z</dcterms:modified>
</cp:coreProperties>
</file>